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Lst>
  <p:notesMasterIdLst>
    <p:notesMasterId r:id="rId18"/>
  </p:notesMasterIdLst>
  <p:handoutMasterIdLst>
    <p:handoutMasterId r:id="rId19"/>
  </p:handoutMasterIdLst>
  <p:sldIdLst>
    <p:sldId id="335" r:id="rId2"/>
    <p:sldId id="339" r:id="rId3"/>
    <p:sldId id="337" r:id="rId4"/>
    <p:sldId id="320" r:id="rId5"/>
    <p:sldId id="321" r:id="rId6"/>
    <p:sldId id="323" r:id="rId7"/>
    <p:sldId id="340" r:id="rId8"/>
    <p:sldId id="334" r:id="rId9"/>
    <p:sldId id="319" r:id="rId10"/>
    <p:sldId id="327" r:id="rId11"/>
    <p:sldId id="341" r:id="rId12"/>
    <p:sldId id="295" r:id="rId13"/>
    <p:sldId id="326" r:id="rId14"/>
    <p:sldId id="318" r:id="rId15"/>
    <p:sldId id="333" r:id="rId16"/>
    <p:sldId id="342" r:id="rId17"/>
  </p:sldIdLst>
  <p:sldSz cx="9906000" cy="6858000" type="A4"/>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2" userDrawn="1">
          <p15:clr>
            <a:srgbClr val="A4A3A4"/>
          </p15:clr>
        </p15:guide>
        <p15:guide id="2" pos="2209" userDrawn="1">
          <p15:clr>
            <a:srgbClr val="A4A3A4"/>
          </p15:clr>
        </p15:guide>
        <p15:guide id="3" orient="horz" pos="3141" userDrawn="1">
          <p15:clr>
            <a:srgbClr val="A4A3A4"/>
          </p15:clr>
        </p15:guide>
        <p15:guide id="4"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6ED"/>
    <a:srgbClr val="54BDE2"/>
    <a:srgbClr val="37A9FF"/>
    <a:srgbClr val="0D97FF"/>
    <a:srgbClr val="003760"/>
    <a:srgbClr val="73C9E7"/>
    <a:srgbClr val="BBE4F3"/>
    <a:srgbClr val="CA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6347" autoAdjust="0"/>
  </p:normalViewPr>
  <p:slideViewPr>
    <p:cSldViewPr snapToGrid="0" snapToObjects="1">
      <p:cViewPr varScale="1">
        <p:scale>
          <a:sx n="56" d="100"/>
          <a:sy n="56" d="100"/>
        </p:scale>
        <p:origin x="1462" y="31"/>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08"/>
    </p:cViewPr>
  </p:sorterViewPr>
  <p:notesViewPr>
    <p:cSldViewPr snapToGrid="0" snapToObjects="1">
      <p:cViewPr>
        <p:scale>
          <a:sx n="70" d="100"/>
          <a:sy n="70" d="100"/>
        </p:scale>
        <p:origin x="1554" y="-1152"/>
      </p:cViewPr>
      <p:guideLst>
        <p:guide orient="horz" pos="3142"/>
        <p:guide pos="2209"/>
        <p:guide orient="horz" pos="314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97128" y="9500537"/>
            <a:ext cx="2983047" cy="500701"/>
          </a:xfrm>
          <a:prstGeom prst="rect">
            <a:avLst/>
          </a:prstGeom>
        </p:spPr>
        <p:txBody>
          <a:bodyPr vert="horz" lIns="93016" tIns="46508" rIns="93016" bIns="46508" rtlCol="0" anchor="b"/>
          <a:lstStyle>
            <a:lvl1pPr algn="r" eaLnBrk="1" hangingPunct="1">
              <a:defRPr sz="1200">
                <a:cs typeface="+mn-cs"/>
              </a:defRPr>
            </a:lvl1pPr>
          </a:lstStyle>
          <a:p>
            <a:pPr>
              <a:defRPr/>
            </a:pPr>
            <a:fld id="{91FD6F0F-0C9F-4575-AF0A-8745474FA148}" type="slidenum">
              <a:rPr lang="en-GB"/>
              <a:pPr>
                <a:defRPr/>
              </a:pPr>
              <a:t>‹#›</a:t>
            </a:fld>
            <a:endParaRPr lang="en-GB"/>
          </a:p>
        </p:txBody>
      </p:sp>
    </p:spTree>
    <p:extLst>
      <p:ext uri="{BB962C8B-B14F-4D97-AF65-F5344CB8AC3E}">
        <p14:creationId xmlns:p14="http://schemas.microsoft.com/office/powerpoint/2010/main" val="14263771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Rot="1" noChangeAspect="1" noChangeArrowheads="1" noTextEdit="1"/>
          </p:cNvSpPr>
          <p:nvPr>
            <p:ph type="sldImg" idx="2"/>
          </p:nvPr>
        </p:nvSpPr>
        <p:spPr bwMode="auto">
          <a:xfrm>
            <a:off x="500063" y="71438"/>
            <a:ext cx="5868987" cy="4062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8018" y="4573503"/>
            <a:ext cx="5505778" cy="4784661"/>
          </a:xfrm>
          <a:prstGeom prst="rect">
            <a:avLst/>
          </a:prstGeom>
          <a:noFill/>
          <a:ln w="9525">
            <a:noFill/>
            <a:miter lim="800000"/>
            <a:headEnd/>
            <a:tailEnd/>
          </a:ln>
          <a:effectLst/>
        </p:spPr>
        <p:txBody>
          <a:bodyPr vert="horz" wrap="square" lIns="93016" tIns="46508" rIns="93016" bIns="4650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3" name="Rectangle 7"/>
          <p:cNvSpPr>
            <a:spLocks noGrp="1" noChangeArrowheads="1"/>
          </p:cNvSpPr>
          <p:nvPr>
            <p:ph type="sldNum" sz="quarter" idx="5"/>
          </p:nvPr>
        </p:nvSpPr>
        <p:spPr bwMode="auto">
          <a:xfrm>
            <a:off x="3938081" y="9465344"/>
            <a:ext cx="2983048" cy="500701"/>
          </a:xfrm>
          <a:prstGeom prst="rect">
            <a:avLst/>
          </a:prstGeom>
          <a:noFill/>
          <a:ln w="9525">
            <a:noFill/>
            <a:miter lim="800000"/>
            <a:headEnd/>
            <a:tailEnd/>
          </a:ln>
          <a:effectLst/>
        </p:spPr>
        <p:txBody>
          <a:bodyPr vert="horz" wrap="square" lIns="93016" tIns="46508" rIns="93016" bIns="46508" numCol="1" anchor="b" anchorCtr="0" compatLnSpc="1">
            <a:prstTxWarp prst="textNoShape">
              <a:avLst/>
            </a:prstTxWarp>
          </a:bodyPr>
          <a:lstStyle>
            <a:lvl1pPr algn="r" eaLnBrk="1" hangingPunct="1">
              <a:defRPr sz="1200" b="0">
                <a:latin typeface="+mn-lt"/>
                <a:cs typeface="+mn-cs"/>
              </a:defRPr>
            </a:lvl1pPr>
          </a:lstStyle>
          <a:p>
            <a:pPr>
              <a:defRPr/>
            </a:pPr>
            <a:fld id="{61332896-F0BC-49EC-A2C0-AEAA19DB0F50}" type="slidenum">
              <a:rPr lang="en-US"/>
              <a:pPr>
                <a:defRPr/>
              </a:pPr>
              <a:t>‹#›</a:t>
            </a:fld>
            <a:endParaRPr lang="en-US" dirty="0"/>
          </a:p>
        </p:txBody>
      </p:sp>
      <p:sp>
        <p:nvSpPr>
          <p:cNvPr id="6149" name="TextBox 6"/>
          <p:cNvSpPr txBox="1">
            <a:spLocks noChangeArrowheads="1"/>
          </p:cNvSpPr>
          <p:nvPr/>
        </p:nvSpPr>
        <p:spPr bwMode="auto">
          <a:xfrm>
            <a:off x="1068065" y="9638110"/>
            <a:ext cx="4732578" cy="26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6" tIns="46508" rIns="93016" bIns="46508">
            <a:spAutoFit/>
          </a:bodyPr>
          <a:lstStyle>
            <a:lvl1pPr>
              <a:defRPr sz="2400" b="1">
                <a:solidFill>
                  <a:schemeClr val="tx1"/>
                </a:solidFill>
                <a:latin typeface="Calibri" panose="020F0502020204030204" pitchFamily="34" charset="0"/>
                <a:cs typeface="Arial" panose="020B0604020202020204" pitchFamily="34" charset="0"/>
              </a:defRPr>
            </a:lvl1pPr>
            <a:lvl2pPr marL="742950" indent="-285750">
              <a:defRPr sz="2400" b="1">
                <a:solidFill>
                  <a:schemeClr val="tx1"/>
                </a:solidFill>
                <a:latin typeface="Calibri" panose="020F0502020204030204" pitchFamily="34" charset="0"/>
                <a:cs typeface="Arial" panose="020B0604020202020204" pitchFamily="34" charset="0"/>
              </a:defRPr>
            </a:lvl2pPr>
            <a:lvl3pPr marL="1143000" indent="-228600">
              <a:defRPr sz="2400" b="1">
                <a:solidFill>
                  <a:schemeClr val="tx1"/>
                </a:solidFill>
                <a:latin typeface="Calibri" panose="020F0502020204030204" pitchFamily="34" charset="0"/>
                <a:cs typeface="Arial" panose="020B0604020202020204" pitchFamily="34" charset="0"/>
              </a:defRPr>
            </a:lvl3pPr>
            <a:lvl4pPr marL="1600200" indent="-228600">
              <a:defRPr sz="2400" b="1">
                <a:solidFill>
                  <a:schemeClr val="tx1"/>
                </a:solidFill>
                <a:latin typeface="Calibri" panose="020F0502020204030204" pitchFamily="34" charset="0"/>
                <a:cs typeface="Arial" panose="020B0604020202020204" pitchFamily="34" charset="0"/>
              </a:defRPr>
            </a:lvl4pPr>
            <a:lvl5pPr marL="2057400" indent="-228600">
              <a:defRPr sz="2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alibri" panose="020F0502020204030204" pitchFamily="34" charset="0"/>
                <a:cs typeface="Arial" panose="020B0604020202020204" pitchFamily="34" charset="0"/>
              </a:defRPr>
            </a:lvl9pPr>
          </a:lstStyle>
          <a:p>
            <a:pPr algn="ctr" eaLnBrk="1" hangingPunct="1"/>
            <a:r>
              <a:rPr lang="en-GB" altLang="en-US" sz="1100" b="0"/>
              <a:t>© Mindfulness in Schools Project, 2014</a:t>
            </a:r>
          </a:p>
        </p:txBody>
      </p:sp>
    </p:spTree>
    <p:extLst>
      <p:ext uri="{BB962C8B-B14F-4D97-AF65-F5344CB8AC3E}">
        <p14:creationId xmlns:p14="http://schemas.microsoft.com/office/powerpoint/2010/main" val="28508066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DyXTsSjt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0075" y="488950"/>
            <a:ext cx="2897188" cy="20066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latin typeface="Bodoni MT" panose="02070603080606020203" pitchFamily="18" charset="0"/>
              </a:rPr>
              <a:t>Let’s start off by finding out what mindfulness is.  Above is Teacher from Malta.  </a:t>
            </a:r>
            <a:r>
              <a:rPr lang="en-GB" sz="1200" dirty="0"/>
              <a:t>PRACTICE OF MF ITSELF IS  NOT RELIGIOUS…ACADEMIC….RELAXATION (THOUGH YOU WILL FEEL RELAXED)  MF IS MORE ABOUT BEING AWAKE, BEING AWARE, NOTICING WHAT YOU FEEL, HOW YOU REACT, BEHAVE AND MORE…</a:t>
            </a:r>
            <a:r>
              <a:rPr lang="en-GB" dirty="0"/>
              <a:t>Explain how when we think of negative things from the past it can make us feel sad or depressed and when we worry about the future we might feel anxious.  If we practice more of being in the present, we can avoid these negative feelings.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How to belly breathe  </a:t>
            </a:r>
            <a:r>
              <a:rPr lang="en-GB" sz="1200" b="1" u="sng" kern="1200" dirty="0">
                <a:solidFill>
                  <a:schemeClr val="tx1"/>
                </a:solidFill>
                <a:effectLst/>
                <a:latin typeface="+mn-lt"/>
                <a:ea typeface="+mn-ea"/>
                <a:cs typeface="+mn-cs"/>
                <a:hlinkClick r:id="rId3"/>
              </a:rPr>
              <a:t>https://www.youtube.com/watch?v=-HDyXTsSjto</a:t>
            </a: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endParaRPr lang="en-GB" sz="1200" b="0" i="0" dirty="0">
              <a:latin typeface="Bodoni MT" panose="02070603080606020203" pitchFamily="18" charset="0"/>
            </a:endParaRPr>
          </a:p>
          <a:p>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MF FORM OF MEDITATION PRACTICED FOR 1,000’s YEARS.  USED IN HOSPITALS ETC TO TREAT DEPRESSION, ANXIETY AND PAIN. </a:t>
            </a:r>
            <a:r>
              <a:rPr lang="en-GB" sz="1200" b="0" i="0" dirty="0">
                <a:latin typeface="Bodoni MT" panose="02070603080606020203" pitchFamily="18" charset="0"/>
              </a:rPr>
              <a:t>We don’t learn ABOUT mindfulness…more we BECOME Mindful.  Can only be achieved through practice. </a:t>
            </a:r>
            <a:endParaRPr lang="en-GB" dirty="0"/>
          </a:p>
          <a:p>
            <a:endParaRPr lang="en-GB" dirty="0"/>
          </a:p>
        </p:txBody>
      </p:sp>
      <p:sp>
        <p:nvSpPr>
          <p:cNvPr id="4" name="Slide Number Placeholder 3"/>
          <p:cNvSpPr>
            <a:spLocks noGrp="1"/>
          </p:cNvSpPr>
          <p:nvPr>
            <p:ph type="sldNum" sz="quarter" idx="10"/>
          </p:nvPr>
        </p:nvSpPr>
        <p:spPr/>
        <p:txBody>
          <a:bodyPr/>
          <a:lstStyle/>
          <a:p>
            <a:fld id="{A6246986-4F59-488A-90A4-90EE632B0E89}" type="slidenum">
              <a:rPr lang="en-GB" smtClean="0"/>
              <a:t>2</a:t>
            </a:fld>
            <a:endParaRPr lang="en-GB"/>
          </a:p>
        </p:txBody>
      </p:sp>
    </p:spTree>
    <p:extLst>
      <p:ext uri="{BB962C8B-B14F-4D97-AF65-F5344CB8AC3E}">
        <p14:creationId xmlns:p14="http://schemas.microsoft.com/office/powerpoint/2010/main" val="20142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503238" y="342900"/>
            <a:ext cx="5862637" cy="4059238"/>
          </a:xfrm>
          <a:ln/>
        </p:spPr>
      </p:sp>
      <p:sp>
        <p:nvSpPr>
          <p:cNvPr id="3" name="Notes Placeholder 2"/>
          <p:cNvSpPr>
            <a:spLocks noGrp="1"/>
          </p:cNvSpPr>
          <p:nvPr>
            <p:ph type="body" idx="1"/>
          </p:nvPr>
        </p:nvSpPr>
        <p:spPr>
          <a:xfrm>
            <a:off x="688018" y="4573503"/>
            <a:ext cx="5505778" cy="4989421"/>
          </a:xfrm>
        </p:spPr>
        <p:txBody>
          <a:bodyPr/>
          <a:lstStyle/>
          <a:p>
            <a:pPr>
              <a:spcBef>
                <a:spcPts val="1221"/>
              </a:spcBef>
              <a:defRPr/>
            </a:pPr>
            <a:r>
              <a:rPr lang="en-GB" sz="1400" dirty="0"/>
              <a:t>Explain</a:t>
            </a:r>
            <a:r>
              <a:rPr lang="en-GB" sz="1400" baseline="0" dirty="0"/>
              <a:t> how the mind wants our attention all the time – especially when it expects you to be busy but we can train it and tame it….…   Practice focusing your attention to your feet right now.  Do you ever notice the shoes on your feet or how they feel?  Probably not because they are just here.  When did you last notice your breathing? How can you actually train your mind?  First, lets see if you can hold your attention on one thing for 90 seconds.  It can be the breathe,  nose, arm, knee, toe….   [click]</a:t>
            </a:r>
            <a:endParaRPr lang="en-GB" sz="1400" dirty="0"/>
          </a:p>
        </p:txBody>
      </p:sp>
      <p:sp>
        <p:nvSpPr>
          <p:cNvPr id="4" name="Slide Number Placeholder 3"/>
          <p:cNvSpPr>
            <a:spLocks noGrp="1"/>
          </p:cNvSpPr>
          <p:nvPr>
            <p:ph type="sldNum" sz="quarter" idx="5"/>
          </p:nvPr>
        </p:nvSpPr>
        <p:spPr/>
        <p:txBody>
          <a:bodyPr/>
          <a:lstStyle/>
          <a:p>
            <a:pPr>
              <a:defRPr/>
            </a:pPr>
            <a:fld id="{3534AA74-B2C3-4874-BF63-EFD8DF19C59E}" type="slidenum">
              <a:rPr lang="en-GB" sz="110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345446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in the earlier clip we talked about Neuroplasticity?  The brain has the ability to grow and develop if we instruct it long enough.  Mindfulness can help the mind calm down and in the process help us retain information and help us learn.  To do this we have to practice the exercises every day to see results just like going to the gym.  Paying attention to everything that is going on around you like you are an alien and seeing or hearing things or the first time helps your brain to become more aware and focus.  You need to focus to learn and retain information for exams.   Let’s try the Raisin Exercise to help us focus and enjoy the moment.  Mindfulness is </a:t>
            </a:r>
            <a:r>
              <a:rPr lang="en-GB" b="1" baseline="0" dirty="0"/>
              <a:t>being in the present. </a:t>
            </a:r>
            <a:endParaRPr lang="en-GB"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13</a:t>
            </a:fld>
            <a:endParaRPr lang="en-US" dirty="0"/>
          </a:p>
        </p:txBody>
      </p:sp>
    </p:spTree>
    <p:extLst>
      <p:ext uri="{BB962C8B-B14F-4D97-AF65-F5344CB8AC3E}">
        <p14:creationId xmlns:p14="http://schemas.microsoft.com/office/powerpoint/2010/main" val="31985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Use exercise</a:t>
            </a:r>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14</a:t>
            </a:fld>
            <a:endParaRPr lang="en-US" dirty="0"/>
          </a:p>
        </p:txBody>
      </p:sp>
    </p:spTree>
    <p:extLst>
      <p:ext uri="{BB962C8B-B14F-4D97-AF65-F5344CB8AC3E}">
        <p14:creationId xmlns:p14="http://schemas.microsoft.com/office/powerpoint/2010/main" val="196836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Mindfulness practice</a:t>
            </a:r>
            <a:r>
              <a:rPr lang="en-GB" baseline="0" dirty="0"/>
              <a:t> (min 5mins).   Don’t forget Home Practice.  </a:t>
            </a:r>
            <a:endParaRPr lang="en-GB"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15</a:t>
            </a:fld>
            <a:endParaRPr lang="en-US" dirty="0"/>
          </a:p>
        </p:txBody>
      </p:sp>
    </p:spTree>
    <p:extLst>
      <p:ext uri="{BB962C8B-B14F-4D97-AF65-F5344CB8AC3E}">
        <p14:creationId xmlns:p14="http://schemas.microsoft.com/office/powerpoint/2010/main" val="222510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them to use this.  Can set time, sound of bell etc.  Can also access guided meditations.  There are other apps but this one is free.  Share any others you think may be useful but make sure they are professional meditations.  </a:t>
            </a:r>
          </a:p>
        </p:txBody>
      </p:sp>
      <p:sp>
        <p:nvSpPr>
          <p:cNvPr id="4" name="Slide Number Placeholder 3"/>
          <p:cNvSpPr>
            <a:spLocks noGrp="1"/>
          </p:cNvSpPr>
          <p:nvPr>
            <p:ph type="sldNum" sz="quarter" idx="5"/>
          </p:nvPr>
        </p:nvSpPr>
        <p:spPr/>
        <p:txBody>
          <a:bodyPr/>
          <a:lstStyle/>
          <a:p>
            <a:pPr>
              <a:defRPr/>
            </a:pPr>
            <a:fld id="{61332896-F0BC-49EC-A2C0-AEAA19DB0F50}" type="slidenum">
              <a:rPr lang="en-US" smtClean="0"/>
              <a:pPr>
                <a:defRPr/>
              </a:pPr>
              <a:t>16</a:t>
            </a:fld>
            <a:endParaRPr lang="en-US" dirty="0"/>
          </a:p>
        </p:txBody>
      </p:sp>
    </p:spTree>
    <p:extLst>
      <p:ext uri="{BB962C8B-B14F-4D97-AF65-F5344CB8AC3E}">
        <p14:creationId xmlns:p14="http://schemas.microsoft.com/office/powerpoint/2010/main" val="22092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Why has MF might also help with the above.  Why it being introduced into school?   Well 1000’s of schools around the world have introduced MF into the classroom and also teachers learn it (they have in Malta).  In the UK the Govt are committed to spending £millions on MF in education because it has been scientifically proven to work.   It is also used in the Military, Hospitals, Prisons, Houses of Parliament, Teachers, Workplace etc….  Let’s see what these teenagers think about MF….</a:t>
            </a:r>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4</a:t>
            </a:fld>
            <a:endParaRPr lang="en-US" dirty="0"/>
          </a:p>
        </p:txBody>
      </p:sp>
    </p:spTree>
    <p:extLst>
      <p:ext uri="{BB962C8B-B14F-4D97-AF65-F5344CB8AC3E}">
        <p14:creationId xmlns:p14="http://schemas.microsoft.com/office/powerpoint/2010/main" val="70194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Weblink</a:t>
            </a:r>
            <a:r>
              <a:rPr lang="en-GB" dirty="0"/>
              <a:t>:  https://www.youtube.com/watch?v=kk7IBwuhXWM</a:t>
            </a:r>
          </a:p>
          <a:p>
            <a:endParaRPr lang="en-GB"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5</a:t>
            </a:fld>
            <a:endParaRPr lang="en-US" dirty="0"/>
          </a:p>
        </p:txBody>
      </p:sp>
    </p:spTree>
    <p:extLst>
      <p:ext uri="{BB962C8B-B14F-4D97-AF65-F5344CB8AC3E}">
        <p14:creationId xmlns:p14="http://schemas.microsoft.com/office/powerpoint/2010/main" val="184102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begin   </a:t>
            </a:r>
            <a:r>
              <a:rPr lang="en-GB" sz="1200" kern="1200" dirty="0">
                <a:solidFill>
                  <a:schemeClr val="tx1"/>
                </a:solidFill>
                <a:effectLst/>
                <a:latin typeface="+mn-lt"/>
                <a:ea typeface="+mn-ea"/>
                <a:cs typeface="+mn-cs"/>
              </a:rPr>
              <a:t>These days our mind is flooded with too much information and things to remember.  We’re NOT being mindful most of the time except when we daydream perhaps!    We have places to go, things to do ……internet, TV, Facebook, What’s App, school lessons, homework, hobbies, friends, family……  Always something to do or something to remember.  We have more information at our fingertips but we are not more intelligent than we were before all this information was available to us.    When the mind gets flooded with information it creates ‘shortcuts’ (learn later) or puts you on autopilot.  </a:t>
            </a:r>
            <a:r>
              <a:rPr lang="en-GB" sz="1200" b="1" kern="1200" dirty="0">
                <a:solidFill>
                  <a:schemeClr val="tx1"/>
                </a:solidFill>
                <a:effectLst/>
                <a:latin typeface="+mn-lt"/>
                <a:ea typeface="+mn-ea"/>
                <a:cs typeface="+mn-cs"/>
              </a:rPr>
              <a:t>Q:  </a:t>
            </a:r>
            <a:r>
              <a:rPr lang="en-GB" sz="1200" kern="1200" dirty="0">
                <a:solidFill>
                  <a:schemeClr val="tx1"/>
                </a:solidFill>
                <a:effectLst/>
                <a:latin typeface="+mn-lt"/>
                <a:ea typeface="+mn-ea"/>
                <a:cs typeface="+mn-cs"/>
              </a:rPr>
              <a:t>Can you think of things you do on autopilot?    (Use mobile, brush teeth, ride bike, play instrument, eat…..)  Once your brain recognises you do this all the time it creates a pathway.    We call this ‘</a:t>
            </a:r>
            <a:r>
              <a:rPr lang="en-GB" sz="1200" kern="1200" dirty="0" err="1">
                <a:solidFill>
                  <a:schemeClr val="tx1"/>
                </a:solidFill>
                <a:effectLst/>
                <a:latin typeface="+mn-lt"/>
                <a:ea typeface="+mn-ea"/>
                <a:cs typeface="+mn-cs"/>
              </a:rPr>
              <a:t>Neuroplasticity’</a:t>
            </a:r>
            <a:r>
              <a:rPr lang="en-GB" sz="1200" b="1" kern="1200" dirty="0" err="1">
                <a:solidFill>
                  <a:schemeClr val="tx1"/>
                </a:solidFill>
                <a:effectLst/>
                <a:latin typeface="+mn-lt"/>
                <a:ea typeface="+mn-ea"/>
                <a:cs typeface="+mn-cs"/>
              </a:rPr>
              <a:t>Can</a:t>
            </a:r>
            <a:r>
              <a:rPr lang="en-GB" sz="1200" b="1" kern="1200" dirty="0">
                <a:solidFill>
                  <a:schemeClr val="tx1"/>
                </a:solidFill>
                <a:effectLst/>
                <a:latin typeface="+mn-lt"/>
                <a:ea typeface="+mn-ea"/>
                <a:cs typeface="+mn-cs"/>
              </a:rPr>
              <a:t> you think of times when trying to do too much can be dangerous?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mind needs S P A C E  so it can work more effectively at remembering things and Mindfulness breathing practices can help with that by training the brain to become still and quiet to calm down some of the activity.  </a:t>
            </a:r>
          </a:p>
          <a:p>
            <a:endParaRPr lang="en-GB"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6</a:t>
            </a:fld>
            <a:endParaRPr lang="en-US" dirty="0"/>
          </a:p>
        </p:txBody>
      </p:sp>
    </p:spTree>
    <p:extLst>
      <p:ext uri="{BB962C8B-B14F-4D97-AF65-F5344CB8AC3E}">
        <p14:creationId xmlns:p14="http://schemas.microsoft.com/office/powerpoint/2010/main" val="349041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see if we can begin to train your brain!  Mindfulness practice</a:t>
            </a:r>
            <a:r>
              <a:rPr lang="en-GB" baseline="0" dirty="0"/>
              <a:t> (min 5mins).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332896-F0BC-49EC-A2C0-AEAA19DB0F5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6331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Weblink</a:t>
            </a:r>
            <a:r>
              <a:rPr lang="en-GB" dirty="0"/>
              <a:t>:</a:t>
            </a:r>
            <a:r>
              <a:rPr lang="en-GB" baseline="0" dirty="0"/>
              <a:t>  https://www.youtube.com/watch?v=ELpfYCZa87g</a:t>
            </a:r>
          </a:p>
          <a:p>
            <a:endParaRPr lang="en-GB" baseline="0" dirty="0"/>
          </a:p>
          <a:p>
            <a:r>
              <a:rPr lang="en-GB" baseline="0" dirty="0"/>
              <a:t>It’s important that students understand that by practicing something new, the brain will build a new pathway to make it easier for us.  That’s good news if it’s something helpful like learning how to use a new mobile phone or remember </a:t>
            </a:r>
            <a:r>
              <a:rPr lang="en-GB" baseline="0" dirty="0" err="1"/>
              <a:t>tel</a:t>
            </a:r>
            <a:r>
              <a:rPr lang="en-GB" baseline="0" dirty="0"/>
              <a:t> number of girlfriend but what if it was a bad habit like smoking or feeling anxious?   Now we know that the brain can build new pathways….we just have to keep practicing.  Please ensure they understand this.    Now let’s find out a bit more about the brain….</a:t>
            </a:r>
            <a:endParaRPr lang="en-GB"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8</a:t>
            </a:fld>
            <a:endParaRPr lang="en-US" dirty="0"/>
          </a:p>
        </p:txBody>
      </p:sp>
    </p:spTree>
    <p:extLst>
      <p:ext uri="{BB962C8B-B14F-4D97-AF65-F5344CB8AC3E}">
        <p14:creationId xmlns:p14="http://schemas.microsoft.com/office/powerpoint/2010/main" val="427500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You may hear mind and brain used.  They are different.  Best way is to say the Brain is the organ (can touch and feel it).  We can’t see or feel the mind but it’s what makes us act on the brain. Thoughts, beliefs, imagination etc.  Every brain is similar but every mind is different as it depends on experiences in life. </a:t>
            </a:r>
            <a:r>
              <a:rPr lang="en-GB" b="1" baseline="0" dirty="0"/>
              <a:t>A Teenage brain is different. Between 15-17yrs Bec. Brain not fully developed more risks taken, impatient and impulsivity greater.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Amygdala</a:t>
            </a:r>
            <a:r>
              <a:rPr lang="en-GB" sz="1200" kern="1200" dirty="0">
                <a:solidFill>
                  <a:schemeClr val="tx1"/>
                </a:solidFill>
                <a:effectLst/>
                <a:latin typeface="+mn-lt"/>
                <a:ea typeface="+mn-ea"/>
                <a:cs typeface="+mn-cs"/>
              </a:rPr>
              <a:t>   (Fear)   This organ in the brain acts like a guard dog, always looking after our safety.  Looks out for threat or </a:t>
            </a:r>
            <a:r>
              <a:rPr lang="en-GB" sz="1200" b="1" kern="1200" dirty="0">
                <a:solidFill>
                  <a:schemeClr val="tx1"/>
                </a:solidFill>
                <a:effectLst/>
                <a:latin typeface="+mn-lt"/>
                <a:ea typeface="+mn-ea"/>
                <a:cs typeface="+mn-cs"/>
              </a:rPr>
              <a:t>worry</a:t>
            </a:r>
            <a:r>
              <a:rPr lang="en-GB" sz="1200" kern="1200" dirty="0">
                <a:solidFill>
                  <a:schemeClr val="tx1"/>
                </a:solidFill>
                <a:effectLst/>
                <a:latin typeface="+mn-lt"/>
                <a:ea typeface="+mn-ea"/>
                <a:cs typeface="+mn-cs"/>
              </a:rPr>
              <a:t>.  Sometimes does too good a job!  If we get </a:t>
            </a:r>
            <a:r>
              <a:rPr lang="en-GB" sz="1200" b="1" kern="1200" dirty="0">
                <a:solidFill>
                  <a:schemeClr val="tx1"/>
                </a:solidFill>
                <a:effectLst/>
                <a:latin typeface="+mn-lt"/>
                <a:ea typeface="+mn-ea"/>
                <a:cs typeface="+mn-cs"/>
              </a:rPr>
              <a:t>stressed</a:t>
            </a:r>
            <a:r>
              <a:rPr lang="en-GB" sz="1200" kern="1200" dirty="0">
                <a:solidFill>
                  <a:schemeClr val="tx1"/>
                </a:solidFill>
                <a:effectLst/>
                <a:latin typeface="+mn-lt"/>
                <a:ea typeface="+mn-ea"/>
                <a:cs typeface="+mn-cs"/>
              </a:rPr>
              <a:t>, it can make us feel </a:t>
            </a:r>
            <a:r>
              <a:rPr lang="en-GB" sz="1200" b="1" kern="1200" dirty="0">
                <a:solidFill>
                  <a:schemeClr val="tx1"/>
                </a:solidFill>
                <a:effectLst/>
                <a:latin typeface="+mn-lt"/>
                <a:ea typeface="+mn-ea"/>
                <a:cs typeface="+mn-cs"/>
              </a:rPr>
              <a:t>anxious, nervous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angry.</a:t>
            </a:r>
            <a:r>
              <a:rPr lang="en-GB" sz="1200" kern="1200" dirty="0">
                <a:solidFill>
                  <a:schemeClr val="tx1"/>
                </a:solidFill>
                <a:effectLst/>
                <a:latin typeface="+mn-lt"/>
                <a:ea typeface="+mn-ea"/>
                <a:cs typeface="+mn-cs"/>
              </a:rPr>
              <a:t>  The hippocampus may decide to keep memories in the amygdala so we can remember when to feel scared or not.  This is not always helpful when you no longer need to be scared of something! </a:t>
            </a:r>
          </a:p>
          <a:p>
            <a:r>
              <a:rPr lang="en-GB" sz="1200" b="1" kern="1200" dirty="0">
                <a:solidFill>
                  <a:schemeClr val="tx1"/>
                </a:solidFill>
                <a:effectLst/>
                <a:latin typeface="+mn-lt"/>
                <a:ea typeface="+mn-ea"/>
                <a:cs typeface="+mn-cs"/>
              </a:rPr>
              <a:t>Hippocampus </a:t>
            </a:r>
            <a:r>
              <a:rPr lang="en-GB" sz="1200" kern="1200" dirty="0">
                <a:solidFill>
                  <a:schemeClr val="tx1"/>
                </a:solidFill>
                <a:effectLst/>
                <a:latin typeface="+mn-lt"/>
                <a:ea typeface="+mn-ea"/>
                <a:cs typeface="+mn-cs"/>
              </a:rPr>
              <a:t>(Memory)     Where we keep our </a:t>
            </a:r>
            <a:r>
              <a:rPr lang="en-GB" sz="1200" b="1" kern="1200" dirty="0">
                <a:solidFill>
                  <a:schemeClr val="tx1"/>
                </a:solidFill>
                <a:effectLst/>
                <a:latin typeface="+mn-lt"/>
                <a:ea typeface="+mn-ea"/>
                <a:cs typeface="+mn-cs"/>
              </a:rPr>
              <a:t>memories </a:t>
            </a:r>
            <a:r>
              <a:rPr lang="en-GB" sz="1200" kern="1200" dirty="0">
                <a:solidFill>
                  <a:schemeClr val="tx1"/>
                </a:solidFill>
                <a:effectLst/>
                <a:latin typeface="+mn-lt"/>
                <a:ea typeface="+mn-ea"/>
                <a:cs typeface="+mn-cs"/>
              </a:rPr>
              <a:t>such as 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birthday or what you learned in class. The hippocampus also decides which memories to keep and which to store away.  It usually keeps memories that have an emotion attached to them. </a:t>
            </a:r>
            <a:r>
              <a:rPr lang="en-GB" sz="1200" b="1" kern="1200" dirty="0">
                <a:solidFill>
                  <a:schemeClr val="tx1"/>
                </a:solidFill>
                <a:effectLst/>
                <a:latin typeface="+mn-lt"/>
                <a:ea typeface="+mn-ea"/>
                <a:cs typeface="+mn-cs"/>
              </a:rPr>
              <a:t>Remember:</a:t>
            </a:r>
            <a:r>
              <a:rPr lang="en-GB" sz="1200" kern="1200" dirty="0">
                <a:solidFill>
                  <a:schemeClr val="tx1"/>
                </a:solidFill>
                <a:effectLst/>
                <a:latin typeface="+mn-lt"/>
                <a:ea typeface="+mn-ea"/>
                <a:cs typeface="+mn-cs"/>
              </a:rPr>
              <a:t> If amygdala is too active, the hippocampus can’t do its job in remembering.  You may know this when put under pressure to remember something!</a:t>
            </a:r>
          </a:p>
          <a:p>
            <a:r>
              <a:rPr lang="en-GB" sz="1200" b="1" kern="1200" dirty="0">
                <a:solidFill>
                  <a:schemeClr val="tx1"/>
                </a:solidFill>
                <a:effectLst/>
                <a:latin typeface="+mn-lt"/>
                <a:ea typeface="+mn-ea"/>
                <a:cs typeface="+mn-cs"/>
              </a:rPr>
              <a:t>Pre frontal cortex </a:t>
            </a:r>
            <a:r>
              <a:rPr lang="en-GB" sz="1200" kern="1200" dirty="0">
                <a:solidFill>
                  <a:schemeClr val="tx1"/>
                </a:solidFill>
                <a:effectLst/>
                <a:latin typeface="+mn-lt"/>
                <a:ea typeface="+mn-ea"/>
                <a:cs typeface="+mn-cs"/>
              </a:rPr>
              <a:t>(learning)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good at learning and deciding if doing something is good or bad.  Helps us to wait and be patient.   When we breathe, we can help the pre frontal cortex and the </a:t>
            </a:r>
            <a:r>
              <a:rPr lang="en-GB" sz="1200" b="1" kern="1200" dirty="0">
                <a:solidFill>
                  <a:schemeClr val="tx1"/>
                </a:solidFill>
                <a:effectLst/>
                <a:latin typeface="+mn-lt"/>
                <a:ea typeface="+mn-ea"/>
                <a:cs typeface="+mn-cs"/>
              </a:rPr>
              <a:t>hippocampus </a:t>
            </a:r>
            <a:r>
              <a:rPr lang="en-GB" sz="1200" kern="1200" dirty="0">
                <a:solidFill>
                  <a:schemeClr val="tx1"/>
                </a:solidFill>
                <a:effectLst/>
                <a:latin typeface="+mn-lt"/>
                <a:ea typeface="+mn-ea"/>
                <a:cs typeface="+mn-cs"/>
              </a:rPr>
              <a:t>to calm down the </a:t>
            </a:r>
            <a:r>
              <a:rPr lang="en-GB" sz="1200" b="1" kern="1200" dirty="0">
                <a:solidFill>
                  <a:schemeClr val="tx1"/>
                </a:solidFill>
                <a:effectLst/>
                <a:latin typeface="+mn-lt"/>
                <a:ea typeface="+mn-ea"/>
                <a:cs typeface="+mn-cs"/>
              </a:rPr>
              <a:t>amygdala. </a:t>
            </a:r>
            <a:endParaRPr lang="en-GB" sz="1200" kern="1200" dirty="0">
              <a:solidFill>
                <a:schemeClr val="tx1"/>
              </a:solidFill>
              <a:effectLst/>
              <a:latin typeface="+mn-lt"/>
              <a:ea typeface="+mn-ea"/>
              <a:cs typeface="+mn-cs"/>
            </a:endParaRPr>
          </a:p>
          <a:p>
            <a:pPr defTabSz="930311">
              <a:defRPr/>
            </a:pPr>
            <a:r>
              <a:rPr lang="en-GB" b="1" dirty="0"/>
              <a:t>The Insula</a:t>
            </a:r>
            <a:r>
              <a:rPr lang="en-GB" b="0" baseline="0" dirty="0"/>
              <a:t> helps us to regulate our moods to keep us healthy and well and enables us to show compassion.  </a:t>
            </a:r>
            <a:r>
              <a:rPr lang="en-GB" b="1" baseline="0" dirty="0"/>
              <a:t>Question?  How many brains do you have?   Let’s see.  [click]  </a:t>
            </a:r>
            <a:endParaRPr lang="en-GB" b="1"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9</a:t>
            </a:fld>
            <a:endParaRPr lang="en-US" dirty="0"/>
          </a:p>
        </p:txBody>
      </p:sp>
    </p:spTree>
    <p:extLst>
      <p:ext uri="{BB962C8B-B14F-4D97-AF65-F5344CB8AC3E}">
        <p14:creationId xmlns:p14="http://schemas.microsoft.com/office/powerpoint/2010/main" val="409774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actually have 3 brains – congratulations if you got that one right.  The best way to explain these 3 brains is to show you my arm.  </a:t>
            </a:r>
            <a:br>
              <a:rPr lang="en-GB" baseline="0" dirty="0"/>
            </a:br>
            <a:r>
              <a:rPr lang="en-GB" sz="1200" kern="1200" dirty="0">
                <a:solidFill>
                  <a:schemeClr val="tx1"/>
                </a:solidFill>
                <a:effectLst/>
                <a:latin typeface="+mn-lt"/>
                <a:ea typeface="+mn-ea"/>
                <a:cs typeface="+mn-cs"/>
              </a:rPr>
              <a:t>1)  </a:t>
            </a:r>
            <a:r>
              <a:rPr lang="en-GB" sz="1200" b="1" kern="1200" dirty="0">
                <a:solidFill>
                  <a:schemeClr val="tx1"/>
                </a:solidFill>
                <a:effectLst/>
                <a:latin typeface="+mn-lt"/>
                <a:ea typeface="+mn-ea"/>
                <a:cs typeface="+mn-cs"/>
              </a:rPr>
              <a:t>Reptilian or Lizard Brain:  </a:t>
            </a:r>
            <a:r>
              <a:rPr lang="en-GB" sz="1200" kern="1200" dirty="0">
                <a:solidFill>
                  <a:schemeClr val="tx1"/>
                </a:solidFill>
                <a:effectLst/>
                <a:latin typeface="+mn-lt"/>
                <a:ea typeface="+mn-ea"/>
                <a:cs typeface="+mn-cs"/>
              </a:rPr>
              <a:t>From your elbow up to the palm of your hand.  This represents the oldest brain that we call the reptilian brain.</a:t>
            </a:r>
            <a:r>
              <a:rPr lang="en-GB" sz="1200" kern="1200" baseline="0" dirty="0">
                <a:solidFill>
                  <a:schemeClr val="tx1"/>
                </a:solidFill>
                <a:effectLst/>
                <a:latin typeface="+mn-lt"/>
                <a:ea typeface="+mn-ea"/>
                <a:cs typeface="+mn-cs"/>
              </a:rPr>
              <a:t> All creatures have this. Survival brain. </a:t>
            </a:r>
            <a:r>
              <a:rPr lang="en-GB" sz="1200" kern="1200" dirty="0">
                <a:solidFill>
                  <a:schemeClr val="tx1"/>
                </a:solidFill>
                <a:effectLst/>
                <a:latin typeface="+mn-lt"/>
                <a:ea typeface="+mn-ea"/>
                <a:cs typeface="+mn-cs"/>
              </a:rPr>
              <a:t>This is where organ the </a:t>
            </a:r>
            <a:r>
              <a:rPr lang="en-GB" sz="1200" b="1" kern="1200" dirty="0">
                <a:solidFill>
                  <a:schemeClr val="tx1"/>
                </a:solidFill>
                <a:effectLst/>
                <a:latin typeface="+mn-lt"/>
                <a:ea typeface="+mn-ea"/>
                <a:cs typeface="+mn-cs"/>
              </a:rPr>
              <a:t>amygdala </a:t>
            </a:r>
            <a:r>
              <a:rPr lang="en-GB" sz="1200" kern="1200" dirty="0">
                <a:solidFill>
                  <a:schemeClr val="tx1"/>
                </a:solidFill>
                <a:effectLst/>
                <a:latin typeface="+mn-lt"/>
                <a:ea typeface="+mn-ea"/>
                <a:cs typeface="+mn-cs"/>
              </a:rPr>
              <a:t>can be found. Responsible for Fight,</a:t>
            </a:r>
            <a:r>
              <a:rPr lang="en-GB" sz="1200" kern="1200" baseline="0" dirty="0">
                <a:solidFill>
                  <a:schemeClr val="tx1"/>
                </a:solidFill>
                <a:effectLst/>
                <a:latin typeface="+mn-lt"/>
                <a:ea typeface="+mn-ea"/>
                <a:cs typeface="+mn-cs"/>
              </a:rPr>
              <a:t> Flight, Freeze response.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a:t>
            </a:r>
            <a:r>
              <a:rPr lang="en-GB" sz="1200" b="1" kern="1200" dirty="0">
                <a:solidFill>
                  <a:schemeClr val="tx1"/>
                </a:solidFill>
                <a:effectLst/>
                <a:latin typeface="+mn-lt"/>
                <a:ea typeface="+mn-ea"/>
                <a:cs typeface="+mn-cs"/>
              </a:rPr>
              <a:t>Limbic Brain</a:t>
            </a:r>
            <a:r>
              <a:rPr lang="en-GB" sz="1200" b="1" kern="1200" baseline="0" dirty="0">
                <a:solidFill>
                  <a:schemeClr val="tx1"/>
                </a:solidFill>
                <a:effectLst/>
                <a:latin typeface="+mn-lt"/>
                <a:ea typeface="+mn-ea"/>
                <a:cs typeface="+mn-cs"/>
              </a:rPr>
              <a:t> or Mammalian Brain: </a:t>
            </a:r>
            <a:r>
              <a:rPr lang="en-GB" sz="1200" kern="1200" dirty="0">
                <a:solidFill>
                  <a:schemeClr val="tx1"/>
                </a:solidFill>
                <a:effectLst/>
                <a:latin typeface="+mn-lt"/>
                <a:ea typeface="+mn-ea"/>
                <a:cs typeface="+mn-cs"/>
              </a:rPr>
              <a:t>Like the thumb over the palm of your hand (actually you have two limbic systems).  We make decisions, based on memories. This is where we store our </a:t>
            </a:r>
            <a:r>
              <a:rPr lang="en-GB" sz="1200" b="1" kern="1200" dirty="0">
                <a:solidFill>
                  <a:schemeClr val="tx1"/>
                </a:solidFill>
                <a:effectLst/>
                <a:latin typeface="+mn-lt"/>
                <a:ea typeface="+mn-ea"/>
                <a:cs typeface="+mn-cs"/>
              </a:rPr>
              <a:t>emotions </a:t>
            </a:r>
            <a:r>
              <a:rPr lang="en-GB" sz="1200" kern="1200" dirty="0">
                <a:solidFill>
                  <a:schemeClr val="tx1"/>
                </a:solidFill>
                <a:effectLst/>
                <a:latin typeface="+mn-lt"/>
                <a:ea typeface="+mn-ea"/>
                <a:cs typeface="+mn-cs"/>
              </a:rPr>
              <a:t>and where we can find the  </a:t>
            </a:r>
            <a:r>
              <a:rPr lang="en-GB" sz="1200" b="1" kern="1200" dirty="0">
                <a:solidFill>
                  <a:schemeClr val="tx1"/>
                </a:solidFill>
                <a:effectLst/>
                <a:latin typeface="+mn-lt"/>
                <a:ea typeface="+mn-ea"/>
                <a:cs typeface="+mn-cs"/>
              </a:rPr>
              <a:t>hippocampus </a:t>
            </a:r>
            <a:r>
              <a:rPr lang="en-GB" sz="1200" kern="1200" dirty="0">
                <a:solidFill>
                  <a:schemeClr val="tx1"/>
                </a:solidFill>
                <a:effectLst/>
                <a:latin typeface="+mn-lt"/>
                <a:ea typeface="+mn-ea"/>
                <a:cs typeface="+mn-cs"/>
              </a:rPr>
              <a:t>(we actually have two called </a:t>
            </a:r>
            <a:r>
              <a:rPr lang="en-GB" sz="1200" b="1" kern="1200" dirty="0">
                <a:solidFill>
                  <a:schemeClr val="tx1"/>
                </a:solidFill>
                <a:effectLst/>
                <a:latin typeface="+mn-lt"/>
                <a:ea typeface="+mn-ea"/>
                <a:cs typeface="+mn-cs"/>
              </a:rPr>
              <a:t>hippocampi) </a:t>
            </a:r>
            <a:r>
              <a:rPr lang="en-GB" sz="1200" kern="1200" dirty="0">
                <a:solidFill>
                  <a:schemeClr val="tx1"/>
                </a:solidFill>
                <a:effectLst/>
                <a:latin typeface="+mn-lt"/>
                <a:ea typeface="+mn-ea"/>
                <a:cs typeface="+mn-cs"/>
              </a:rPr>
              <a:t>that keeps </a:t>
            </a:r>
            <a:r>
              <a:rPr lang="en-GB" sz="1200" b="1" kern="1200" dirty="0">
                <a:solidFill>
                  <a:schemeClr val="tx1"/>
                </a:solidFill>
                <a:effectLst/>
                <a:latin typeface="+mn-lt"/>
                <a:ea typeface="+mn-ea"/>
                <a:cs typeface="+mn-cs"/>
              </a:rPr>
              <a:t>short term memories </a:t>
            </a:r>
            <a:r>
              <a:rPr lang="en-GB" sz="1200" kern="1200" dirty="0">
                <a:solidFill>
                  <a:schemeClr val="tx1"/>
                </a:solidFill>
                <a:effectLst/>
                <a:latin typeface="+mn-lt"/>
                <a:ea typeface="+mn-ea"/>
                <a:cs typeface="+mn-cs"/>
              </a:rPr>
              <a:t>before moving them to other parts of our brain.</a:t>
            </a:r>
            <a:r>
              <a:rPr lang="en-GB" sz="1200" b="1" kern="1200" baseline="0" dirty="0">
                <a:solidFill>
                  <a:schemeClr val="tx1"/>
                </a:solidFill>
                <a:effectLst/>
                <a:latin typeface="+mn-lt"/>
                <a:ea typeface="+mn-ea"/>
                <a:cs typeface="+mn-cs"/>
              </a:rPr>
              <a:t> The insula</a:t>
            </a:r>
            <a:r>
              <a:rPr lang="en-GB" sz="1200" b="0" kern="1200" baseline="0" dirty="0">
                <a:solidFill>
                  <a:schemeClr val="tx1"/>
                </a:solidFill>
                <a:effectLst/>
                <a:latin typeface="+mn-lt"/>
                <a:ea typeface="+mn-ea"/>
                <a:cs typeface="+mn-cs"/>
              </a:rPr>
              <a:t> is also here and reacts to  our moods.  A dog would have a mammalian brain but needs the human brain to do things we humans can only do….write…..talk……drive a car (well maybe!)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a:t>
            </a:r>
            <a:r>
              <a:rPr lang="en-GB" sz="1200" b="1" kern="1200" dirty="0">
                <a:solidFill>
                  <a:schemeClr val="tx1"/>
                </a:solidFill>
                <a:effectLst/>
                <a:latin typeface="+mn-lt"/>
                <a:ea typeface="+mn-ea"/>
                <a:cs typeface="+mn-cs"/>
              </a:rPr>
              <a:t>Cortex:  </a:t>
            </a:r>
            <a:r>
              <a:rPr lang="en-GB" sz="1200" kern="1200" dirty="0">
                <a:solidFill>
                  <a:schemeClr val="tx1"/>
                </a:solidFill>
                <a:effectLst/>
                <a:latin typeface="+mn-lt"/>
                <a:ea typeface="+mn-ea"/>
                <a:cs typeface="+mn-cs"/>
              </a:rPr>
              <a:t>The front part of this ‘new’ brain (the fingers that fold over the thumb) is called the </a:t>
            </a:r>
            <a:r>
              <a:rPr lang="en-GB" sz="1200" b="1" kern="1200" dirty="0">
                <a:solidFill>
                  <a:schemeClr val="tx1"/>
                </a:solidFill>
                <a:effectLst/>
                <a:latin typeface="+mn-lt"/>
                <a:ea typeface="+mn-ea"/>
                <a:cs typeface="+mn-cs"/>
              </a:rPr>
              <a:t>pre frontal cortex.  </a:t>
            </a:r>
            <a:r>
              <a:rPr lang="en-GB" sz="1200" b="0" kern="1200" dirty="0">
                <a:solidFill>
                  <a:schemeClr val="tx1"/>
                </a:solidFill>
                <a:effectLst/>
                <a:latin typeface="+mn-lt"/>
                <a:ea typeface="+mn-ea"/>
                <a:cs typeface="+mn-cs"/>
              </a:rPr>
              <a:t>This</a:t>
            </a:r>
            <a:r>
              <a:rPr lang="en-GB" sz="1200" b="0" kern="1200" baseline="0" dirty="0">
                <a:solidFill>
                  <a:schemeClr val="tx1"/>
                </a:solidFill>
                <a:effectLst/>
                <a:latin typeface="+mn-lt"/>
                <a:ea typeface="+mn-ea"/>
                <a:cs typeface="+mn-cs"/>
              </a:rPr>
              <a:t> is what makes humans different to animals.  </a:t>
            </a:r>
            <a:r>
              <a:rPr lang="en-GB" sz="1200" kern="1200" dirty="0">
                <a:solidFill>
                  <a:schemeClr val="tx1"/>
                </a:solidFill>
                <a:effectLst/>
                <a:latin typeface="+mn-lt"/>
                <a:ea typeface="+mn-ea"/>
                <a:cs typeface="+mn-cs"/>
              </a:rPr>
              <a:t>This is where we make decisions, learn and plan.  When we practice </a:t>
            </a:r>
            <a:r>
              <a:rPr lang="en-GB" sz="1200" b="1" kern="1200" dirty="0">
                <a:solidFill>
                  <a:schemeClr val="tx1"/>
                </a:solidFill>
                <a:effectLst/>
                <a:latin typeface="+mn-lt"/>
                <a:ea typeface="+mn-ea"/>
                <a:cs typeface="+mn-cs"/>
              </a:rPr>
              <a:t>mindfulness, </a:t>
            </a:r>
            <a:r>
              <a:rPr lang="en-GB" sz="1200" kern="1200" dirty="0">
                <a:solidFill>
                  <a:schemeClr val="tx1"/>
                </a:solidFill>
                <a:effectLst/>
                <a:latin typeface="+mn-lt"/>
                <a:ea typeface="+mn-ea"/>
                <a:cs typeface="+mn-cs"/>
              </a:rPr>
              <a:t> we can help the pre frontal cortex calm down the amygdala and the hippocampi so we can learn and remember the important things. </a:t>
            </a:r>
            <a:r>
              <a:rPr lang="en-GB" sz="1200" kern="1200" baseline="0" dirty="0">
                <a:solidFill>
                  <a:schemeClr val="tx1"/>
                </a:solidFill>
                <a:effectLst/>
                <a:latin typeface="+mn-lt"/>
                <a:ea typeface="+mn-ea"/>
                <a:cs typeface="+mn-cs"/>
              </a:rPr>
              <a:t>  You will be learning more about the brain throughout the course and get to know it better.  Now let’s see this short film clip (1.5mins) </a:t>
            </a:r>
            <a:br>
              <a:rPr lang="en-GB" baseline="0" dirty="0"/>
            </a:br>
            <a:r>
              <a:rPr lang="en-GB" baseline="0" dirty="0"/>
              <a:t>They all have to work together so if one shuts down, the others are affect.  Much like a computer network.  In fact signals are sent via pathways in the body that are much like electrical wires.  </a:t>
            </a:r>
            <a:endParaRPr lang="en-GB" dirty="0"/>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10</a:t>
            </a:fld>
            <a:endParaRPr lang="en-US" dirty="0"/>
          </a:p>
        </p:txBody>
      </p:sp>
    </p:spTree>
    <p:extLst>
      <p:ext uri="{BB962C8B-B14F-4D97-AF65-F5344CB8AC3E}">
        <p14:creationId xmlns:p14="http://schemas.microsoft.com/office/powerpoint/2010/main" val="334605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difference between the right and the left brain and how mindfulness can help engage both. Why it’s not good to be too much in the left brain or right brain.  </a:t>
            </a:r>
          </a:p>
        </p:txBody>
      </p:sp>
      <p:sp>
        <p:nvSpPr>
          <p:cNvPr id="4" name="Slide Number Placeholder 3"/>
          <p:cNvSpPr>
            <a:spLocks noGrp="1"/>
          </p:cNvSpPr>
          <p:nvPr>
            <p:ph type="sldNum" sz="quarter" idx="10"/>
          </p:nvPr>
        </p:nvSpPr>
        <p:spPr/>
        <p:txBody>
          <a:bodyPr/>
          <a:lstStyle/>
          <a:p>
            <a:pPr>
              <a:defRPr/>
            </a:pPr>
            <a:fld id="{61332896-F0BC-49EC-A2C0-AEAA19DB0F50}" type="slidenum">
              <a:rPr lang="en-US" smtClean="0"/>
              <a:pPr>
                <a:defRPr/>
              </a:pPr>
              <a:t>11</a:t>
            </a:fld>
            <a:endParaRPr lang="en-US" dirty="0"/>
          </a:p>
        </p:txBody>
      </p:sp>
    </p:spTree>
    <p:extLst>
      <p:ext uri="{BB962C8B-B14F-4D97-AF65-F5344CB8AC3E}">
        <p14:creationId xmlns:p14="http://schemas.microsoft.com/office/powerpoint/2010/main" val="42771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pPr>
              <a:defRPr/>
            </a:pPr>
            <a:fld id="{FA6F03A6-5922-468A-832A-D555341B3226}" type="slidenum">
              <a:rPr lang="en-US" smtClean="0"/>
              <a:pPr>
                <a:defRPr/>
              </a:pPr>
              <a:t>‹#›</a:t>
            </a:fld>
            <a:endParaRPr lang="en-US"/>
          </a:p>
        </p:txBody>
      </p:sp>
    </p:spTree>
    <p:extLst>
      <p:ext uri="{BB962C8B-B14F-4D97-AF65-F5344CB8AC3E}">
        <p14:creationId xmlns:p14="http://schemas.microsoft.com/office/powerpoint/2010/main" val="9566810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pPr>
              <a:defRPr/>
            </a:pPr>
            <a:fld id="{403270DD-7465-4D71-9732-580429565CA8}" type="slidenum">
              <a:rPr lang="en-GB" smtClean="0"/>
              <a:pPr>
                <a:defRPr/>
              </a:pPr>
              <a:t>‹#›</a:t>
            </a:fld>
            <a:endParaRPr lang="en-GB"/>
          </a:p>
        </p:txBody>
      </p:sp>
    </p:spTree>
    <p:extLst>
      <p:ext uri="{BB962C8B-B14F-4D97-AF65-F5344CB8AC3E}">
        <p14:creationId xmlns:p14="http://schemas.microsoft.com/office/powerpoint/2010/main" val="208749757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pPr>
              <a:defRPr/>
            </a:pPr>
            <a:fld id="{403270DD-7465-4D71-9732-580429565CA8}" type="slidenum">
              <a:rPr lang="en-GB" smtClean="0"/>
              <a:pPr>
                <a:defRPr/>
              </a:pPr>
              <a:t>‹#›</a:t>
            </a:fld>
            <a:endParaRPr lang="en-GB"/>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413453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Property of Mindfulness in Education (www.mindfulnessineducation.com)</a:t>
            </a: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a:defRPr/>
            </a:pPr>
            <a:fld id="{403270DD-7465-4D71-9732-580429565CA8}" type="slidenum">
              <a:rPr lang="en-GB" smtClean="0"/>
              <a:pPr>
                <a:defRPr/>
              </a:pPr>
              <a:t>‹#›</a:t>
            </a:fld>
            <a:endParaRPr lang="en-GB"/>
          </a:p>
        </p:txBody>
      </p:sp>
    </p:spTree>
    <p:extLst>
      <p:ext uri="{BB962C8B-B14F-4D97-AF65-F5344CB8AC3E}">
        <p14:creationId xmlns:p14="http://schemas.microsoft.com/office/powerpoint/2010/main" val="424150988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Property of Mindfulness in Education (www.mindfulnessineducation.com)</a:t>
            </a: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a:defRPr/>
            </a:pPr>
            <a:fld id="{403270DD-7465-4D71-9732-580429565CA8}" type="slidenum">
              <a:rPr lang="en-GB" smtClean="0"/>
              <a:pPr>
                <a:defRPr/>
              </a:pPr>
              <a:t>‹#›</a:t>
            </a:fld>
            <a:endParaRPr lang="en-GB"/>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50082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Property of Mindfulness in Education (www.mindfulnessineducation.com)</a:t>
            </a: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a:defRPr/>
            </a:pPr>
            <a:fld id="{403270DD-7465-4D71-9732-580429565CA8}" type="slidenum">
              <a:rPr lang="en-GB" smtClean="0"/>
              <a:pPr>
                <a:defRPr/>
              </a:pPr>
              <a:t>‹#›</a:t>
            </a:fld>
            <a:endParaRPr lang="en-GB"/>
          </a:p>
        </p:txBody>
      </p:sp>
    </p:spTree>
    <p:extLst>
      <p:ext uri="{BB962C8B-B14F-4D97-AF65-F5344CB8AC3E}">
        <p14:creationId xmlns:p14="http://schemas.microsoft.com/office/powerpoint/2010/main" val="250004272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61E926A-1F0E-453B-9F68-A3E85E730A98}" type="slidenum">
              <a:rPr lang="en-US" smtClean="0"/>
              <a:pPr>
                <a:defRPr/>
              </a:pPr>
              <a:t>‹#›</a:t>
            </a:fld>
            <a:endParaRPr lang="en-US"/>
          </a:p>
        </p:txBody>
      </p:sp>
    </p:spTree>
    <p:extLst>
      <p:ext uri="{BB962C8B-B14F-4D97-AF65-F5344CB8AC3E}">
        <p14:creationId xmlns:p14="http://schemas.microsoft.com/office/powerpoint/2010/main" val="1229091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0FC377A-E981-4197-9DE9-B8777E837710}" type="slidenum">
              <a:rPr lang="en-US" smtClean="0"/>
              <a:pPr>
                <a:defRPr/>
              </a:pPr>
              <a:t>‹#›</a:t>
            </a:fld>
            <a:endParaRPr lang="en-US"/>
          </a:p>
        </p:txBody>
      </p:sp>
    </p:spTree>
    <p:extLst>
      <p:ext uri="{BB962C8B-B14F-4D97-AF65-F5344CB8AC3E}">
        <p14:creationId xmlns:p14="http://schemas.microsoft.com/office/powerpoint/2010/main" val="17292474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1F26D44E-950F-43D9-B9CA-9A609A6C1D21}" type="slidenum">
              <a:rPr lang="en-US" smtClean="0"/>
              <a:pPr>
                <a:defRPr/>
              </a:pPr>
              <a:t>‹#›</a:t>
            </a:fld>
            <a:endParaRPr lang="en-US"/>
          </a:p>
        </p:txBody>
      </p:sp>
    </p:spTree>
    <p:extLst>
      <p:ext uri="{BB962C8B-B14F-4D97-AF65-F5344CB8AC3E}">
        <p14:creationId xmlns:p14="http://schemas.microsoft.com/office/powerpoint/2010/main" val="197976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pPr>
              <a:defRPr/>
            </a:pPr>
            <a:fld id="{B24012C4-CC68-4B2A-AD16-8A909F4469A1}" type="slidenum">
              <a:rPr lang="en-US" smtClean="0"/>
              <a:pPr>
                <a:defRPr/>
              </a:pPr>
              <a:t>‹#›</a:t>
            </a:fld>
            <a:endParaRPr lang="en-US"/>
          </a:p>
        </p:txBody>
      </p:sp>
    </p:spTree>
    <p:extLst>
      <p:ext uri="{BB962C8B-B14F-4D97-AF65-F5344CB8AC3E}">
        <p14:creationId xmlns:p14="http://schemas.microsoft.com/office/powerpoint/2010/main" val="264082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9"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53830" y="787784"/>
            <a:ext cx="633726" cy="365125"/>
          </a:xfrm>
        </p:spPr>
        <p:txBody>
          <a:bodyPr/>
          <a:lstStyle/>
          <a:p>
            <a:pPr>
              <a:defRPr/>
            </a:pPr>
            <a:fld id="{B1E48DA5-6D83-4944-A7A7-ABCB9A4906F5}" type="slidenum">
              <a:rPr lang="en-US" smtClean="0"/>
              <a:pPr>
                <a:defRPr/>
              </a:pPr>
              <a:t>‹#›</a:t>
            </a:fld>
            <a:endParaRPr lang="en-US"/>
          </a:p>
        </p:txBody>
      </p:sp>
    </p:spTree>
    <p:extLst>
      <p:ext uri="{BB962C8B-B14F-4D97-AF65-F5344CB8AC3E}">
        <p14:creationId xmlns:p14="http://schemas.microsoft.com/office/powerpoint/2010/main" val="330495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pPr>
              <a:defRPr/>
            </a:pPr>
            <a:fld id="{9A18AB68-EEF5-4707-A078-C8CE37BA9C82}" type="slidenum">
              <a:rPr lang="en-US" smtClean="0"/>
              <a:pPr>
                <a:defRPr/>
              </a:pPr>
              <a:t>‹#›</a:t>
            </a:fld>
            <a:endParaRPr lang="en-US"/>
          </a:p>
        </p:txBody>
      </p:sp>
    </p:spTree>
    <p:extLst>
      <p:ext uri="{BB962C8B-B14F-4D97-AF65-F5344CB8AC3E}">
        <p14:creationId xmlns:p14="http://schemas.microsoft.com/office/powerpoint/2010/main" val="399533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en-GB"/>
              <a:t>Property of Mindfulness in Education (www.mindfulnessineducation.com)</a:t>
            </a: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0A932128-7450-483D-897D-EBC32F11C288}" type="slidenum">
              <a:rPr lang="en-GB" smtClean="0"/>
              <a:pPr>
                <a:defRPr/>
              </a:pPr>
              <a:t>‹#›</a:t>
            </a:fld>
            <a:endParaRPr lang="en-GB"/>
          </a:p>
        </p:txBody>
      </p:sp>
    </p:spTree>
    <p:extLst>
      <p:ext uri="{BB962C8B-B14F-4D97-AF65-F5344CB8AC3E}">
        <p14:creationId xmlns:p14="http://schemas.microsoft.com/office/powerpoint/2010/main" val="385241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CF62EB41-4FB6-40E5-AFF5-C4F19ACA4F62}" type="slidenum">
              <a:rPr lang="en-US" smtClean="0"/>
              <a:pPr>
                <a:defRPr/>
              </a:pPr>
              <a:t>‹#›</a:t>
            </a:fld>
            <a:endParaRPr lang="en-US"/>
          </a:p>
        </p:txBody>
      </p:sp>
    </p:spTree>
    <p:extLst>
      <p:ext uri="{BB962C8B-B14F-4D97-AF65-F5344CB8AC3E}">
        <p14:creationId xmlns:p14="http://schemas.microsoft.com/office/powerpoint/2010/main" val="27735635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7B635D2-5D4F-4F8E-A223-644824B094DA}" type="slidenum">
              <a:rPr lang="en-US" smtClean="0"/>
              <a:pPr>
                <a:defRPr/>
              </a:pPr>
              <a:t>‹#›</a:t>
            </a:fld>
            <a:endParaRPr lang="en-US"/>
          </a:p>
        </p:txBody>
      </p:sp>
    </p:spTree>
    <p:extLst>
      <p:ext uri="{BB962C8B-B14F-4D97-AF65-F5344CB8AC3E}">
        <p14:creationId xmlns:p14="http://schemas.microsoft.com/office/powerpoint/2010/main" val="26292907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pPr>
              <a:defRPr/>
            </a:pPr>
            <a:fld id="{E57A13D3-5B92-4AD3-A27C-564138DCD07B}" type="slidenum">
              <a:rPr lang="en-US" smtClean="0"/>
              <a:pPr>
                <a:defRPr/>
              </a:pPr>
              <a:t>‹#›</a:t>
            </a:fld>
            <a:endParaRPr lang="en-US"/>
          </a:p>
        </p:txBody>
      </p:sp>
    </p:spTree>
    <p:extLst>
      <p:ext uri="{BB962C8B-B14F-4D97-AF65-F5344CB8AC3E}">
        <p14:creationId xmlns:p14="http://schemas.microsoft.com/office/powerpoint/2010/main" val="190433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85"/>
            <a:ext cx="211496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GB"/>
              <a:t>Property of Mindfulness in Education (www.mindfulnessineducation.com)</a:t>
            </a:r>
          </a:p>
        </p:txBody>
      </p:sp>
      <p:sp>
        <p:nvSpPr>
          <p:cNvPr id="6" name="Slide Number Placeholder 5"/>
          <p:cNvSpPr>
            <a:spLocks noGrp="1"/>
          </p:cNvSpPr>
          <p:nvPr>
            <p:ph type="sldNum" sz="quarter" idx="4"/>
          </p:nvPr>
        </p:nvSpPr>
        <p:spPr bwMode="gray">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pPr>
              <a:defRPr/>
            </a:pPr>
            <a:fld id="{403270DD-7465-4D71-9732-580429565CA8}" type="slidenum">
              <a:rPr lang="en-GB" smtClean="0"/>
              <a:pPr>
                <a:defRPr/>
              </a:pPr>
              <a:t>‹#›</a:t>
            </a:fld>
            <a:endParaRPr lang="en-GB"/>
          </a:p>
        </p:txBody>
      </p:sp>
    </p:spTree>
    <p:extLst>
      <p:ext uri="{BB962C8B-B14F-4D97-AF65-F5344CB8AC3E}">
        <p14:creationId xmlns:p14="http://schemas.microsoft.com/office/powerpoint/2010/main" val="352805535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kk7IBwuhXWM"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ELpfYCZa87g"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4" name="TextBox 3"/>
          <p:cNvSpPr txBox="1"/>
          <p:nvPr/>
        </p:nvSpPr>
        <p:spPr>
          <a:xfrm>
            <a:off x="1821018" y="451161"/>
            <a:ext cx="6529606" cy="1384995"/>
          </a:xfrm>
          <a:prstGeom prst="rect">
            <a:avLst/>
          </a:prstGeom>
          <a:noFill/>
        </p:spPr>
        <p:txBody>
          <a:bodyPr wrap="square" rtlCol="0">
            <a:spAutoFit/>
          </a:bodyPr>
          <a:lstStyle/>
          <a:p>
            <a:pPr algn="ctr"/>
            <a:r>
              <a:rPr lang="en-GB" sz="2800" b="1" dirty="0">
                <a:solidFill>
                  <a:schemeClr val="accent1">
                    <a:lumMod val="60000"/>
                    <a:lumOff val="40000"/>
                  </a:schemeClr>
                </a:solidFill>
                <a:latin typeface="Calisto MT" panose="02040603050505030304" pitchFamily="18" charset="0"/>
              </a:rPr>
              <a:t>WELCOME TO MINDFULNESS</a:t>
            </a:r>
          </a:p>
          <a:p>
            <a:pPr algn="ctr"/>
            <a:r>
              <a:rPr lang="en-GB" sz="2800" b="1" dirty="0">
                <a:solidFill>
                  <a:schemeClr val="accent1">
                    <a:lumMod val="60000"/>
                    <a:lumOff val="40000"/>
                  </a:schemeClr>
                </a:solidFill>
                <a:latin typeface="Calisto MT" panose="02040603050505030304" pitchFamily="18" charset="0"/>
              </a:rPr>
              <a:t>IN EDUCATION TRAINING FOR YOUNG ADULTS</a:t>
            </a:r>
            <a:endParaRPr lang="en-GB" sz="2000" dirty="0">
              <a:solidFill>
                <a:schemeClr val="accent1">
                  <a:lumMod val="60000"/>
                  <a:lumOff val="40000"/>
                </a:schemeClr>
              </a:solidFill>
            </a:endParaRPr>
          </a:p>
        </p:txBody>
      </p:sp>
      <p:sp>
        <p:nvSpPr>
          <p:cNvPr id="5" name="TextBox 4"/>
          <p:cNvSpPr txBox="1"/>
          <p:nvPr/>
        </p:nvSpPr>
        <p:spPr>
          <a:xfrm>
            <a:off x="2426775" y="4726999"/>
            <a:ext cx="4990454" cy="954107"/>
          </a:xfrm>
          <a:prstGeom prst="rect">
            <a:avLst/>
          </a:prstGeom>
          <a:noFill/>
        </p:spPr>
        <p:txBody>
          <a:bodyPr wrap="square" rtlCol="0">
            <a:spAutoFit/>
          </a:bodyPr>
          <a:lstStyle/>
          <a:p>
            <a:pPr algn="ctr"/>
            <a:r>
              <a:rPr lang="en-GB" sz="2800" b="1" dirty="0">
                <a:solidFill>
                  <a:schemeClr val="accent1">
                    <a:lumMod val="60000"/>
                    <a:lumOff val="40000"/>
                  </a:schemeClr>
                </a:solidFill>
                <a:effectLst>
                  <a:outerShdw blurRad="38100" dist="38100" dir="2700000" algn="tl">
                    <a:srgbClr val="000000">
                      <a:alpha val="43137"/>
                    </a:srgbClr>
                  </a:outerShdw>
                </a:effectLst>
              </a:rPr>
              <a:t>LESSON ONE</a:t>
            </a:r>
          </a:p>
          <a:p>
            <a:pPr algn="ctr"/>
            <a:r>
              <a:rPr lang="en-GB" sz="2800" b="1" dirty="0">
                <a:solidFill>
                  <a:schemeClr val="accent1">
                    <a:lumMod val="60000"/>
                    <a:lumOff val="40000"/>
                  </a:schemeClr>
                </a:solidFill>
                <a:effectLst>
                  <a:outerShdw blurRad="38100" dist="38100" dir="2700000" algn="tl">
                    <a:srgbClr val="000000">
                      <a:alpha val="43137"/>
                    </a:srgbClr>
                  </a:outerShdw>
                </a:effectLst>
              </a:rPr>
              <a:t>THE BRAIN ON AUTOPILOT</a:t>
            </a:r>
          </a:p>
        </p:txBody>
      </p:sp>
      <p:pic>
        <p:nvPicPr>
          <p:cNvPr id="6" name="Picture 5" descr="A screenshot of a cell phone&#10;&#10;Description automatically generated">
            <a:extLst>
              <a:ext uri="{FF2B5EF4-FFF2-40B4-BE49-F238E27FC236}">
                <a16:creationId xmlns:a16="http://schemas.microsoft.com/office/drawing/2014/main" id="{E8181981-1B73-43EA-8F37-5BD71F7ED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382" y="5599056"/>
            <a:ext cx="2693903" cy="1173582"/>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4C691EAA-EF5F-47ED-B861-06CCAA4C8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975" y="2462212"/>
            <a:ext cx="1924050" cy="1933575"/>
          </a:xfrm>
          <a:prstGeom prst="rect">
            <a:avLst/>
          </a:prstGeom>
        </p:spPr>
      </p:pic>
    </p:spTree>
    <p:extLst>
      <p:ext uri="{BB962C8B-B14F-4D97-AF65-F5344CB8AC3E}">
        <p14:creationId xmlns:p14="http://schemas.microsoft.com/office/powerpoint/2010/main" val="7499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1332" y="655079"/>
            <a:ext cx="7663336" cy="5547841"/>
          </a:xfrm>
          <a:prstGeom prst="rect">
            <a:avLst/>
          </a:prstGeom>
        </p:spPr>
      </p:pic>
      <p:sp>
        <p:nvSpPr>
          <p:cNvPr id="3" name="Footer Placeholder 2"/>
          <p:cNvSpPr>
            <a:spLocks noGrp="1"/>
          </p:cNvSpPr>
          <p:nvPr>
            <p:ph type="ftr" sz="quarter" idx="11"/>
          </p:nvPr>
        </p:nvSpPr>
        <p:spPr/>
        <p:txBody>
          <a:bodyPr/>
          <a:lstStyle/>
          <a:p>
            <a:pPr>
              <a:defRPr/>
            </a:pPr>
            <a:r>
              <a:rPr lang="en-GB"/>
              <a:t>Property of Mindfulness in Education (www.mindfulnessineducation.com)</a:t>
            </a:r>
            <a:endParaRPr lang="en-US"/>
          </a:p>
        </p:txBody>
      </p:sp>
    </p:spTree>
    <p:extLst>
      <p:ext uri="{BB962C8B-B14F-4D97-AF65-F5344CB8AC3E}">
        <p14:creationId xmlns:p14="http://schemas.microsoft.com/office/powerpoint/2010/main" val="325986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A50B90-23A5-41BE-A303-2ACF95285E34}"/>
              </a:ext>
            </a:extLst>
          </p:cNvPr>
          <p:cNvSpPr>
            <a:spLocks noGrp="1"/>
          </p:cNvSpPr>
          <p:nvPr>
            <p:ph type="ftr" sz="quarter" idx="11"/>
          </p:nvPr>
        </p:nvSpPr>
        <p:spPr/>
        <p:txBody>
          <a:bodyPr/>
          <a:lstStyle/>
          <a:p>
            <a:pPr>
              <a:defRPr/>
            </a:pPr>
            <a:r>
              <a:rPr lang="en-GB"/>
              <a:t>Property of Mindfulness in Education (www.mindfulnessineducation.com)</a:t>
            </a:r>
            <a:endParaRPr lang="en-US"/>
          </a:p>
        </p:txBody>
      </p:sp>
      <p:pic>
        <p:nvPicPr>
          <p:cNvPr id="3" name="Picture 2">
            <a:extLst>
              <a:ext uri="{FF2B5EF4-FFF2-40B4-BE49-F238E27FC236}">
                <a16:creationId xmlns:a16="http://schemas.microsoft.com/office/drawing/2014/main" id="{90C243AF-5329-4F1E-A7E2-47B19279D70F}"/>
              </a:ext>
            </a:extLst>
          </p:cNvPr>
          <p:cNvPicPr>
            <a:picLocks noChangeAspect="1"/>
          </p:cNvPicPr>
          <p:nvPr/>
        </p:nvPicPr>
        <p:blipFill>
          <a:blip r:embed="rId3"/>
          <a:stretch>
            <a:fillRect/>
          </a:stretch>
        </p:blipFill>
        <p:spPr>
          <a:xfrm>
            <a:off x="1230405" y="1344347"/>
            <a:ext cx="7600629" cy="4256353"/>
          </a:xfrm>
          <a:prstGeom prst="rect">
            <a:avLst/>
          </a:prstGeom>
        </p:spPr>
      </p:pic>
    </p:spTree>
    <p:extLst>
      <p:ext uri="{BB962C8B-B14F-4D97-AF65-F5344CB8AC3E}">
        <p14:creationId xmlns:p14="http://schemas.microsoft.com/office/powerpoint/2010/main" val="106940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3982" y="1640164"/>
            <a:ext cx="4359018" cy="3078747"/>
          </a:xfrm>
          <a:prstGeom prst="rect">
            <a:avLst/>
          </a:prstGeom>
        </p:spPr>
      </p:pic>
      <p:pic>
        <p:nvPicPr>
          <p:cNvPr id="3" name="Picture 2"/>
          <p:cNvPicPr>
            <a:picLocks noChangeAspect="1"/>
          </p:cNvPicPr>
          <p:nvPr/>
        </p:nvPicPr>
        <p:blipFill>
          <a:blip r:embed="rId4"/>
          <a:stretch>
            <a:fillRect/>
          </a:stretch>
        </p:blipFill>
        <p:spPr>
          <a:xfrm>
            <a:off x="4953000" y="3703254"/>
            <a:ext cx="4785775" cy="3182388"/>
          </a:xfrm>
          <a:prstGeom prst="rect">
            <a:avLst/>
          </a:prstGeom>
        </p:spPr>
      </p:pic>
      <p:sp>
        <p:nvSpPr>
          <p:cNvPr id="4" name="TextBox 3"/>
          <p:cNvSpPr txBox="1"/>
          <p:nvPr/>
        </p:nvSpPr>
        <p:spPr>
          <a:xfrm>
            <a:off x="1431235" y="504825"/>
            <a:ext cx="6897756" cy="584775"/>
          </a:xfrm>
          <a:prstGeom prst="rect">
            <a:avLst/>
          </a:prstGeom>
          <a:noFill/>
        </p:spPr>
        <p:txBody>
          <a:bodyPr wrap="square" rtlCol="0">
            <a:spAutoFit/>
          </a:bodyPr>
          <a:lstStyle/>
          <a:p>
            <a:pPr algn="ctr"/>
            <a:r>
              <a:rPr lang="en-GB" sz="3200" b="1" dirty="0">
                <a:solidFill>
                  <a:srgbClr val="002060"/>
                </a:solidFill>
              </a:rPr>
              <a:t>MIND IS LIKE A PUPPY DOG</a:t>
            </a:r>
          </a:p>
        </p:txBody>
      </p:sp>
      <p:sp>
        <p:nvSpPr>
          <p:cNvPr id="5" name="Footer Placeholder 4"/>
          <p:cNvSpPr>
            <a:spLocks noGrp="1"/>
          </p:cNvSpPr>
          <p:nvPr>
            <p:ph type="ftr" sz="quarter" idx="11"/>
          </p:nvPr>
        </p:nvSpPr>
        <p:spPr/>
        <p:txBody>
          <a:bodyPr/>
          <a:lstStyle/>
          <a:p>
            <a:pPr>
              <a:defRPr/>
            </a:pPr>
            <a:r>
              <a:rPr lang="en-GB"/>
              <a:t>Property of Mindfulness in Education (www.mindfulnessineducation.com)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8643" y="1577252"/>
            <a:ext cx="5022671" cy="4240451"/>
          </a:xfrm>
          <a:prstGeom prst="rect">
            <a:avLst/>
          </a:prstGeom>
        </p:spPr>
      </p:pic>
      <p:sp>
        <p:nvSpPr>
          <p:cNvPr id="3" name="TextBox 2"/>
          <p:cNvSpPr txBox="1"/>
          <p:nvPr/>
        </p:nvSpPr>
        <p:spPr>
          <a:xfrm>
            <a:off x="1802296" y="689113"/>
            <a:ext cx="6039846" cy="584775"/>
          </a:xfrm>
          <a:prstGeom prst="rect">
            <a:avLst/>
          </a:prstGeom>
          <a:noFill/>
        </p:spPr>
        <p:txBody>
          <a:bodyPr wrap="square" rtlCol="0">
            <a:spAutoFit/>
          </a:bodyPr>
          <a:lstStyle/>
          <a:p>
            <a:pPr algn="ctr"/>
            <a:r>
              <a:rPr lang="en-GB" sz="3200" b="1" dirty="0">
                <a:solidFill>
                  <a:schemeClr val="accent1">
                    <a:lumMod val="60000"/>
                    <a:lumOff val="40000"/>
                  </a:schemeClr>
                </a:solidFill>
                <a:effectLst>
                  <a:outerShdw blurRad="38100" dist="38100" dir="2700000" algn="tl">
                    <a:srgbClr val="000000">
                      <a:alpha val="43137"/>
                    </a:srgbClr>
                  </a:outerShdw>
                </a:effectLst>
              </a:rPr>
              <a:t>YOU CAN TRAIN YOUR BRAIN</a:t>
            </a:r>
            <a:r>
              <a:rPr lang="en-GB" sz="3200" b="1" dirty="0">
                <a:solidFill>
                  <a:srgbClr val="002060"/>
                </a:solidFill>
              </a:rPr>
              <a:t>!</a:t>
            </a:r>
          </a:p>
        </p:txBody>
      </p:sp>
      <p:sp>
        <p:nvSpPr>
          <p:cNvPr id="4" name="Footer Placeholder 3"/>
          <p:cNvSpPr>
            <a:spLocks noGrp="1"/>
          </p:cNvSpPr>
          <p:nvPr>
            <p:ph type="ftr" sz="quarter" idx="11"/>
          </p:nvPr>
        </p:nvSpPr>
        <p:spPr/>
        <p:txBody>
          <a:bodyPr/>
          <a:lstStyle/>
          <a:p>
            <a:pPr>
              <a:defRPr/>
            </a:pPr>
            <a:r>
              <a:rPr lang="en-GB"/>
              <a:t>Property of Mindfulness in Education (www.mindfulnessineducation.com)</a:t>
            </a:r>
            <a:endParaRPr lang="en-US"/>
          </a:p>
        </p:txBody>
      </p:sp>
    </p:spTree>
    <p:extLst>
      <p:ext uri="{BB962C8B-B14F-4D97-AF65-F5344CB8AC3E}">
        <p14:creationId xmlns:p14="http://schemas.microsoft.com/office/powerpoint/2010/main" val="375837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2500" y="1560414"/>
            <a:ext cx="5620999" cy="3737172"/>
          </a:xfrm>
          <a:prstGeom prst="rect">
            <a:avLst/>
          </a:prstGeom>
        </p:spPr>
      </p:pic>
      <p:sp>
        <p:nvSpPr>
          <p:cNvPr id="3" name="TextBox 2"/>
          <p:cNvSpPr txBox="1"/>
          <p:nvPr/>
        </p:nvSpPr>
        <p:spPr>
          <a:xfrm>
            <a:off x="2266122" y="795130"/>
            <a:ext cx="5168348" cy="584775"/>
          </a:xfrm>
          <a:prstGeom prst="rect">
            <a:avLst/>
          </a:prstGeom>
          <a:noFill/>
        </p:spPr>
        <p:txBody>
          <a:bodyPr wrap="square" rtlCol="0">
            <a:spAutoFit/>
          </a:bodyPr>
          <a:lstStyle/>
          <a:p>
            <a:pPr algn="ctr"/>
            <a:r>
              <a:rPr lang="en-GB" sz="3200" b="1" dirty="0">
                <a:solidFill>
                  <a:schemeClr val="accent1">
                    <a:lumMod val="60000"/>
                    <a:lumOff val="40000"/>
                  </a:schemeClr>
                </a:solidFill>
                <a:effectLst>
                  <a:outerShdw blurRad="38100" dist="38100" dir="2700000" algn="tl">
                    <a:srgbClr val="000000">
                      <a:alpha val="43137"/>
                    </a:srgbClr>
                  </a:outerShdw>
                </a:effectLst>
              </a:rPr>
              <a:t>RAISIN EXERCISE</a:t>
            </a:r>
          </a:p>
        </p:txBody>
      </p:sp>
      <p:sp>
        <p:nvSpPr>
          <p:cNvPr id="4" name="Footer Placeholder 3"/>
          <p:cNvSpPr>
            <a:spLocks noGrp="1"/>
          </p:cNvSpPr>
          <p:nvPr>
            <p:ph type="ftr" sz="quarter" idx="11"/>
          </p:nvPr>
        </p:nvSpPr>
        <p:spPr/>
        <p:txBody>
          <a:bodyPr/>
          <a:lstStyle/>
          <a:p>
            <a:pPr>
              <a:defRPr/>
            </a:pPr>
            <a:r>
              <a:rPr lang="en-GB"/>
              <a:t>Property of Mindfulness in Education (www.mindfulnessineducation.com)</a:t>
            </a:r>
            <a:endParaRPr lang="en-US"/>
          </a:p>
        </p:txBody>
      </p:sp>
    </p:spTree>
    <p:extLst>
      <p:ext uri="{BB962C8B-B14F-4D97-AF65-F5344CB8AC3E}">
        <p14:creationId xmlns:p14="http://schemas.microsoft.com/office/powerpoint/2010/main" val="240497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a:t>Property of Mindfulness in Education (www.mindfulnessineducation.com)</a:t>
            </a:r>
            <a:endParaRPr lang="en-US"/>
          </a:p>
        </p:txBody>
      </p:sp>
      <p:pic>
        <p:nvPicPr>
          <p:cNvPr id="4" name="Picture 3"/>
          <p:cNvPicPr>
            <a:picLocks noChangeAspect="1"/>
          </p:cNvPicPr>
          <p:nvPr/>
        </p:nvPicPr>
        <p:blipFill>
          <a:blip r:embed="rId3"/>
          <a:stretch>
            <a:fillRect/>
          </a:stretch>
        </p:blipFill>
        <p:spPr>
          <a:xfrm>
            <a:off x="2076774" y="1845184"/>
            <a:ext cx="5761788" cy="3253758"/>
          </a:xfrm>
          <a:prstGeom prst="rect">
            <a:avLst/>
          </a:prstGeom>
        </p:spPr>
      </p:pic>
      <p:sp>
        <p:nvSpPr>
          <p:cNvPr id="5" name="TextBox 4"/>
          <p:cNvSpPr txBox="1"/>
          <p:nvPr/>
        </p:nvSpPr>
        <p:spPr>
          <a:xfrm>
            <a:off x="1844298" y="418454"/>
            <a:ext cx="5408909" cy="584775"/>
          </a:xfrm>
          <a:prstGeom prst="rect">
            <a:avLst/>
          </a:prstGeom>
          <a:noFill/>
        </p:spPr>
        <p:txBody>
          <a:bodyPr wrap="square" rtlCol="0">
            <a:spAutoFit/>
          </a:bodyPr>
          <a:lstStyle/>
          <a:p>
            <a:pPr algn="ctr"/>
            <a:r>
              <a:rPr lang="en-GB" sz="3200" b="1" dirty="0">
                <a:solidFill>
                  <a:schemeClr val="accent1">
                    <a:lumMod val="60000"/>
                    <a:lumOff val="40000"/>
                  </a:schemeClr>
                </a:solidFill>
              </a:rPr>
              <a:t>PRACTICE</a:t>
            </a:r>
          </a:p>
        </p:txBody>
      </p:sp>
    </p:spTree>
    <p:extLst>
      <p:ext uri="{BB962C8B-B14F-4D97-AF65-F5344CB8AC3E}">
        <p14:creationId xmlns:p14="http://schemas.microsoft.com/office/powerpoint/2010/main" val="348223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8D87-E15C-476A-A4A3-609EC5FC9E9A}"/>
              </a:ext>
            </a:extLst>
          </p:cNvPr>
          <p:cNvSpPr>
            <a:spLocks noGrp="1"/>
          </p:cNvSpPr>
          <p:nvPr>
            <p:ph type="title"/>
          </p:nvPr>
        </p:nvSpPr>
        <p:spPr/>
        <p:txBody>
          <a:bodyPr/>
          <a:lstStyle/>
          <a:p>
            <a:pPr algn="ctr"/>
            <a:r>
              <a:rPr lang="en-GB" b="1" dirty="0">
                <a:solidFill>
                  <a:schemeClr val="accent1">
                    <a:lumMod val="60000"/>
                    <a:lumOff val="40000"/>
                  </a:schemeClr>
                </a:solidFill>
                <a:effectLst>
                  <a:outerShdw blurRad="38100" dist="38100" dir="2700000" algn="tl">
                    <a:srgbClr val="000000">
                      <a:alpha val="43137"/>
                    </a:srgbClr>
                  </a:outerShdw>
                </a:effectLst>
              </a:rPr>
              <a:t>FREE APP FOR YOUR PHONE</a:t>
            </a:r>
          </a:p>
        </p:txBody>
      </p:sp>
      <p:sp>
        <p:nvSpPr>
          <p:cNvPr id="3" name="Footer Placeholder 2">
            <a:extLst>
              <a:ext uri="{FF2B5EF4-FFF2-40B4-BE49-F238E27FC236}">
                <a16:creationId xmlns:a16="http://schemas.microsoft.com/office/drawing/2014/main" id="{411B91CB-986E-467B-880D-C98D753DFA54}"/>
              </a:ext>
            </a:extLst>
          </p:cNvPr>
          <p:cNvSpPr>
            <a:spLocks noGrp="1"/>
          </p:cNvSpPr>
          <p:nvPr>
            <p:ph type="ftr" sz="quarter" idx="11"/>
          </p:nvPr>
        </p:nvSpPr>
        <p:spPr/>
        <p:txBody>
          <a:bodyPr/>
          <a:lstStyle/>
          <a:p>
            <a:pPr>
              <a:defRPr/>
            </a:pPr>
            <a:r>
              <a:rPr lang="en-GB"/>
              <a:t>Property of Mindfulness in Education (www.mindfulnessineducation.com)</a:t>
            </a:r>
          </a:p>
        </p:txBody>
      </p:sp>
      <p:pic>
        <p:nvPicPr>
          <p:cNvPr id="4" name="Picture 3">
            <a:extLst>
              <a:ext uri="{FF2B5EF4-FFF2-40B4-BE49-F238E27FC236}">
                <a16:creationId xmlns:a16="http://schemas.microsoft.com/office/drawing/2014/main" id="{5412E734-BF2A-4DB9-8966-57EA6CD6013B}"/>
              </a:ext>
            </a:extLst>
          </p:cNvPr>
          <p:cNvPicPr>
            <a:picLocks noChangeAspect="1"/>
          </p:cNvPicPr>
          <p:nvPr/>
        </p:nvPicPr>
        <p:blipFill>
          <a:blip r:embed="rId3"/>
          <a:stretch>
            <a:fillRect/>
          </a:stretch>
        </p:blipFill>
        <p:spPr>
          <a:xfrm>
            <a:off x="4005262" y="1734065"/>
            <a:ext cx="2361419" cy="3002206"/>
          </a:xfrm>
          <a:prstGeom prst="rect">
            <a:avLst/>
          </a:prstGeom>
        </p:spPr>
      </p:pic>
      <p:sp>
        <p:nvSpPr>
          <p:cNvPr id="5" name="TextBox 4">
            <a:extLst>
              <a:ext uri="{FF2B5EF4-FFF2-40B4-BE49-F238E27FC236}">
                <a16:creationId xmlns:a16="http://schemas.microsoft.com/office/drawing/2014/main" id="{15ABA9CA-21D1-4900-94F6-E5D138962E55}"/>
              </a:ext>
            </a:extLst>
          </p:cNvPr>
          <p:cNvSpPr txBox="1"/>
          <p:nvPr/>
        </p:nvSpPr>
        <p:spPr>
          <a:xfrm>
            <a:off x="2104283" y="5418161"/>
            <a:ext cx="5975192" cy="523220"/>
          </a:xfrm>
          <a:prstGeom prst="rect">
            <a:avLst/>
          </a:prstGeom>
          <a:noFill/>
        </p:spPr>
        <p:txBody>
          <a:bodyPr wrap="square" rtlCol="0">
            <a:spAutoFit/>
          </a:bodyPr>
          <a:lstStyle/>
          <a:p>
            <a:pPr algn="ctr"/>
            <a:r>
              <a:rPr lang="en-GB" sz="2800" b="1" dirty="0"/>
              <a:t>www.insighttimer.com</a:t>
            </a:r>
            <a:endParaRPr lang="en-GB" b="1" dirty="0"/>
          </a:p>
        </p:txBody>
      </p:sp>
    </p:spTree>
    <p:extLst>
      <p:ext uri="{BB962C8B-B14F-4D97-AF65-F5344CB8AC3E}">
        <p14:creationId xmlns:p14="http://schemas.microsoft.com/office/powerpoint/2010/main" val="416447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657" r="12311"/>
          <a:stretch/>
        </p:blipFill>
        <p:spPr>
          <a:xfrm>
            <a:off x="20" y="10"/>
            <a:ext cx="3769763" cy="6857990"/>
          </a:xfrm>
          <a:prstGeom prst="rect">
            <a:avLst/>
          </a:prstGeom>
          <a:effectLst>
            <a:innerShdw blurRad="57150" dist="38100" dir="14460000">
              <a:prstClr val="black">
                <a:alpha val="70000"/>
              </a:prstClr>
            </a:innerShdw>
          </a:effectLst>
        </p:spPr>
      </p:pic>
      <p:sp>
        <p:nvSpPr>
          <p:cNvPr id="2" name="Footer Placeholder 1"/>
          <p:cNvSpPr>
            <a:spLocks noGrp="1"/>
          </p:cNvSpPr>
          <p:nvPr>
            <p:ph type="ftr" sz="quarter" idx="11"/>
          </p:nvPr>
        </p:nvSpPr>
        <p:spPr>
          <a:xfrm>
            <a:off x="4557017" y="6479179"/>
            <a:ext cx="4604741" cy="365125"/>
          </a:xfrm>
        </p:spPr>
        <p:txBody>
          <a:bodyPr vert="horz" lIns="91440" tIns="45720" rIns="91440" bIns="45720" rtlCol="0" anchor="t">
            <a:normAutofit/>
          </a:bodyPr>
          <a:lstStyle/>
          <a:p>
            <a:pPr defTabSz="914400">
              <a:spcAft>
                <a:spcPts val="600"/>
              </a:spcAft>
            </a:pPr>
            <a:r>
              <a:rPr lang="en-GB" b="0" i="0" kern="1200" dirty="0">
                <a:solidFill>
                  <a:schemeClr val="bg2">
                    <a:lumMod val="50000"/>
                  </a:schemeClr>
                </a:solidFill>
                <a:effectLst/>
                <a:latin typeface="+mn-lt"/>
                <a:ea typeface="+mn-ea"/>
                <a:cs typeface="+mn-cs"/>
              </a:rPr>
              <a:t>Property of Mindfulness in Education (www.mindfulnessineducation.com)</a:t>
            </a:r>
            <a:endParaRPr lang="en-US" b="0" i="0" kern="1200" dirty="0">
              <a:solidFill>
                <a:schemeClr val="bg2">
                  <a:lumMod val="50000"/>
                </a:schemeClr>
              </a:solidFill>
              <a:effectLst/>
              <a:latin typeface="+mn-lt"/>
              <a:ea typeface="+mn-ea"/>
              <a:cs typeface="+mn-cs"/>
            </a:endParaRPr>
          </a:p>
        </p:txBody>
      </p:sp>
      <p:sp>
        <p:nvSpPr>
          <p:cNvPr id="3" name="TextBox 2"/>
          <p:cNvSpPr txBox="1"/>
          <p:nvPr/>
        </p:nvSpPr>
        <p:spPr>
          <a:xfrm>
            <a:off x="4157349" y="685799"/>
            <a:ext cx="5004409" cy="2971801"/>
          </a:xfrm>
          <a:prstGeom prst="rect">
            <a:avLst/>
          </a:prstGeom>
        </p:spPr>
        <p:txBody>
          <a:bodyPr vert="horz" lIns="91440" tIns="45720" rIns="91440" bIns="45720" rtlCol="0" anchor="b">
            <a:normAutofit/>
          </a:bodyPr>
          <a:lstStyle/>
          <a:p>
            <a:pPr algn="ctr">
              <a:spcBef>
                <a:spcPct val="0"/>
              </a:spcBef>
              <a:spcAft>
                <a:spcPts val="600"/>
              </a:spcAft>
            </a:pPr>
            <a:r>
              <a:rPr lang="en-US" sz="4000" b="1" cap="all" dirty="0">
                <a:ln w="3175" cmpd="sng">
                  <a:noFill/>
                </a:ln>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WHAT IS MINDFULNESS?</a:t>
            </a:r>
          </a:p>
        </p:txBody>
      </p:sp>
    </p:spTree>
    <p:extLst>
      <p:ext uri="{BB962C8B-B14F-4D97-AF65-F5344CB8AC3E}">
        <p14:creationId xmlns:p14="http://schemas.microsoft.com/office/powerpoint/2010/main" val="74164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a:t>Property of Mindfulness in Education (www.mindfulnessineducation.com)</a:t>
            </a:r>
            <a:endParaRPr lang="en-US"/>
          </a:p>
        </p:txBody>
      </p:sp>
      <p:sp>
        <p:nvSpPr>
          <p:cNvPr id="3" name="TextBox 2"/>
          <p:cNvSpPr txBox="1"/>
          <p:nvPr/>
        </p:nvSpPr>
        <p:spPr>
          <a:xfrm>
            <a:off x="535229" y="905484"/>
            <a:ext cx="9079417" cy="5909310"/>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2060"/>
                </a:solidFill>
              </a:rPr>
              <a:t>To experience greater well-being (e.g. feel happier, calmer, more fulfilled)</a:t>
            </a:r>
            <a:br>
              <a:rPr lang="en-GB" sz="2400" b="1" dirty="0">
                <a:solidFill>
                  <a:srgbClr val="002060"/>
                </a:solidFill>
              </a:rPr>
            </a:br>
            <a:endParaRPr lang="en-GB" sz="2400" b="1" dirty="0">
              <a:solidFill>
                <a:srgbClr val="002060"/>
              </a:solidFill>
            </a:endParaRPr>
          </a:p>
          <a:p>
            <a:pPr marL="285750" indent="-285750">
              <a:buFont typeface="Arial" panose="020B0604020202020204" pitchFamily="34" charset="0"/>
              <a:buChar char="•"/>
            </a:pPr>
            <a:r>
              <a:rPr lang="en-GB" sz="2400" b="1" dirty="0">
                <a:solidFill>
                  <a:srgbClr val="002060"/>
                </a:solidFill>
              </a:rPr>
              <a:t>To fulfil potential and pursue own goals e.g. be more creative, more relaxed, academically, personally</a:t>
            </a:r>
            <a:br>
              <a:rPr lang="en-GB" sz="2400" b="1" dirty="0">
                <a:solidFill>
                  <a:srgbClr val="002060"/>
                </a:solidFill>
              </a:rPr>
            </a:br>
            <a:endParaRPr lang="en-GB" sz="2400" b="1" dirty="0">
              <a:solidFill>
                <a:srgbClr val="002060"/>
              </a:solidFill>
            </a:endParaRPr>
          </a:p>
          <a:p>
            <a:pPr marL="285750" indent="-285750">
              <a:buFont typeface="Arial" panose="020B0604020202020204" pitchFamily="34" charset="0"/>
              <a:buChar char="•"/>
            </a:pPr>
            <a:r>
              <a:rPr lang="en-GB" sz="2400" b="1" dirty="0">
                <a:solidFill>
                  <a:srgbClr val="002060"/>
                </a:solidFill>
              </a:rPr>
              <a:t>To improve concentration and focus, in classes/exams and tests/on the sports field, when listening to others and more</a:t>
            </a:r>
            <a:br>
              <a:rPr lang="en-GB" sz="2400" b="1" dirty="0">
                <a:solidFill>
                  <a:srgbClr val="002060"/>
                </a:solidFill>
              </a:rPr>
            </a:br>
            <a:endParaRPr lang="en-GB" sz="2400" b="1" dirty="0">
              <a:solidFill>
                <a:srgbClr val="002060"/>
              </a:solidFill>
            </a:endParaRPr>
          </a:p>
          <a:p>
            <a:pPr marL="285750" indent="-285750">
              <a:buFont typeface="Arial" panose="020B0604020202020204" pitchFamily="34" charset="0"/>
              <a:buChar char="•"/>
            </a:pPr>
            <a:r>
              <a:rPr lang="en-GB" sz="2400" b="1" dirty="0">
                <a:solidFill>
                  <a:srgbClr val="002060"/>
                </a:solidFill>
              </a:rPr>
              <a:t>To work with difficult mental states such as depressive, ruminative and anxious thoughts and low moods</a:t>
            </a:r>
            <a:br>
              <a:rPr lang="en-GB" sz="2400" b="1" dirty="0">
                <a:solidFill>
                  <a:srgbClr val="002060"/>
                </a:solidFill>
              </a:rPr>
            </a:br>
            <a:endParaRPr lang="en-GB" sz="2400" b="1" dirty="0">
              <a:solidFill>
                <a:srgbClr val="002060"/>
              </a:solidFill>
            </a:endParaRPr>
          </a:p>
          <a:p>
            <a:pPr marL="285750" indent="-285750">
              <a:buFont typeface="Arial" panose="020B0604020202020204" pitchFamily="34" charset="0"/>
              <a:buChar char="•"/>
            </a:pPr>
            <a:r>
              <a:rPr lang="en-GB" sz="2400" b="1" dirty="0">
                <a:solidFill>
                  <a:srgbClr val="002060"/>
                </a:solidFill>
              </a:rPr>
              <a:t>To cope with the everyday stresses and strains of adolescent life such as exams, relationships, sleep problems, family issues</a:t>
            </a:r>
            <a:br>
              <a:rPr lang="en-GB" sz="2400" b="1" dirty="0">
                <a:solidFill>
                  <a:srgbClr val="002060"/>
                </a:solidFill>
              </a:rPr>
            </a:br>
            <a:endParaRPr lang="en-GB" sz="2400" b="1" dirty="0">
              <a:solidFill>
                <a:srgbClr val="002060"/>
              </a:solidFill>
            </a:endParaRPr>
          </a:p>
          <a:p>
            <a:endParaRPr lang="en-GB" dirty="0"/>
          </a:p>
        </p:txBody>
      </p:sp>
      <p:sp>
        <p:nvSpPr>
          <p:cNvPr id="4" name="TextBox 3"/>
          <p:cNvSpPr txBox="1"/>
          <p:nvPr/>
        </p:nvSpPr>
        <p:spPr>
          <a:xfrm>
            <a:off x="763830" y="234336"/>
            <a:ext cx="8659139" cy="523220"/>
          </a:xfrm>
          <a:prstGeom prst="rect">
            <a:avLst/>
          </a:prstGeom>
          <a:noFill/>
        </p:spPr>
        <p:txBody>
          <a:bodyPr wrap="square" rtlCol="0">
            <a:spAutoFit/>
          </a:bodyPr>
          <a:lstStyle/>
          <a:p>
            <a:r>
              <a:rPr lang="en-GB" sz="2800" b="1" dirty="0">
                <a:solidFill>
                  <a:srgbClr val="0070C0"/>
                </a:solidFill>
              </a:rPr>
              <a:t>WHAT YOU WILL LEARN OVER THE NEXT 6 WEEKS:</a:t>
            </a:r>
          </a:p>
        </p:txBody>
      </p:sp>
    </p:spTree>
    <p:extLst>
      <p:ext uri="{BB962C8B-B14F-4D97-AF65-F5344CB8AC3E}">
        <p14:creationId xmlns:p14="http://schemas.microsoft.com/office/powerpoint/2010/main" val="46805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907" y="1258957"/>
            <a:ext cx="8846063" cy="5040036"/>
          </a:xfrm>
          <a:prstGeom prst="rect">
            <a:avLst/>
          </a:prstGeom>
        </p:spPr>
      </p:pic>
      <p:sp>
        <p:nvSpPr>
          <p:cNvPr id="3" name="TextBox 2"/>
          <p:cNvSpPr txBox="1"/>
          <p:nvPr/>
        </p:nvSpPr>
        <p:spPr>
          <a:xfrm>
            <a:off x="861391" y="768626"/>
            <a:ext cx="8203096" cy="584775"/>
          </a:xfrm>
          <a:prstGeom prst="rect">
            <a:avLst/>
          </a:prstGeom>
          <a:noFill/>
        </p:spPr>
        <p:txBody>
          <a:bodyPr wrap="square" rtlCol="0">
            <a:spAutoFit/>
          </a:bodyPr>
          <a:lstStyle/>
          <a:p>
            <a:pPr algn="ctr"/>
            <a:r>
              <a:rPr lang="en-GB" sz="3200" b="1" dirty="0">
                <a:solidFill>
                  <a:srgbClr val="002060"/>
                </a:solidFill>
              </a:rPr>
              <a:t>WHAT MINDFULNESS MIGHT HELP WITH</a:t>
            </a:r>
          </a:p>
        </p:txBody>
      </p:sp>
      <p:sp>
        <p:nvSpPr>
          <p:cNvPr id="4" name="Footer Placeholder 3"/>
          <p:cNvSpPr>
            <a:spLocks noGrp="1"/>
          </p:cNvSpPr>
          <p:nvPr>
            <p:ph type="ftr" sz="quarter" idx="11"/>
          </p:nvPr>
        </p:nvSpPr>
        <p:spPr/>
        <p:txBody>
          <a:bodyPr/>
          <a:lstStyle/>
          <a:p>
            <a:pPr>
              <a:defRPr/>
            </a:pPr>
            <a:r>
              <a:rPr lang="en-GB"/>
              <a:t>Property of Mindfulness in Education (www.mindfulnessineducation.com)</a:t>
            </a:r>
            <a:endParaRPr lang="en-US"/>
          </a:p>
        </p:txBody>
      </p:sp>
    </p:spTree>
    <p:extLst>
      <p:ext uri="{BB962C8B-B14F-4D97-AF65-F5344CB8AC3E}">
        <p14:creationId xmlns:p14="http://schemas.microsoft.com/office/powerpoint/2010/main" val="202644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9113" y="183575"/>
            <a:ext cx="8362122" cy="584775"/>
          </a:xfrm>
          <a:prstGeom prst="rect">
            <a:avLst/>
          </a:prstGeom>
          <a:noFill/>
        </p:spPr>
        <p:txBody>
          <a:bodyPr wrap="square" rtlCol="0">
            <a:spAutoFit/>
          </a:bodyPr>
          <a:lstStyle/>
          <a:p>
            <a:pPr algn="ctr"/>
            <a:r>
              <a:rPr lang="en-GB" sz="3200" b="1" dirty="0">
                <a:solidFill>
                  <a:schemeClr val="bg2"/>
                </a:solidFill>
              </a:rPr>
              <a:t>WHAT YOUTHS THINK OF MINDFULNESS</a:t>
            </a:r>
          </a:p>
        </p:txBody>
      </p:sp>
      <p:sp>
        <p:nvSpPr>
          <p:cNvPr id="4" name="Footer Placeholder 3"/>
          <p:cNvSpPr>
            <a:spLocks noGrp="1"/>
          </p:cNvSpPr>
          <p:nvPr>
            <p:ph type="ftr" sz="quarter" idx="11"/>
          </p:nvPr>
        </p:nvSpPr>
        <p:spPr/>
        <p:txBody>
          <a:bodyPr/>
          <a:lstStyle/>
          <a:p>
            <a:pPr>
              <a:defRPr/>
            </a:pPr>
            <a:r>
              <a:rPr lang="en-GB"/>
              <a:t>Property of Mindfulness in Education (www.mindfulnessineducation.com)</a:t>
            </a:r>
            <a:endParaRPr lang="en-US"/>
          </a:p>
        </p:txBody>
      </p:sp>
      <p:pic>
        <p:nvPicPr>
          <p:cNvPr id="5" name="kk7IBwuhXWM"/>
          <p:cNvPicPr>
            <a:picLocks noRot="1" noChangeAspect="1"/>
          </p:cNvPicPr>
          <p:nvPr>
            <a:videoFile r:link="rId1"/>
          </p:nvPr>
        </p:nvPicPr>
        <p:blipFill>
          <a:blip r:embed="rId4"/>
          <a:stretch>
            <a:fillRect/>
          </a:stretch>
        </p:blipFill>
        <p:spPr>
          <a:xfrm>
            <a:off x="821410" y="958231"/>
            <a:ext cx="8524068" cy="4794788"/>
          </a:xfrm>
          <a:prstGeom prst="rect">
            <a:avLst/>
          </a:prstGeom>
        </p:spPr>
      </p:pic>
    </p:spTree>
    <p:extLst>
      <p:ext uri="{BB962C8B-B14F-4D97-AF65-F5344CB8AC3E}">
        <p14:creationId xmlns:p14="http://schemas.microsoft.com/office/powerpoint/2010/main" val="217366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464315" y="5931492"/>
            <a:ext cx="4604741" cy="365125"/>
          </a:xfrm>
        </p:spPr>
        <p:txBody>
          <a:bodyPr/>
          <a:lstStyle/>
          <a:p>
            <a:pPr>
              <a:defRPr/>
            </a:pPr>
            <a:r>
              <a:rPr lang="en-GB">
                <a:solidFill>
                  <a:srgbClr val="002060"/>
                </a:solidFill>
              </a:rPr>
              <a:t>Property of Mindfulness in Education (www.mindfulnessineducation.com)</a:t>
            </a:r>
            <a:endParaRPr lang="en-US">
              <a:solidFill>
                <a:srgbClr val="002060"/>
              </a:solidFill>
            </a:endParaRPr>
          </a:p>
        </p:txBody>
      </p:sp>
      <p:pic>
        <p:nvPicPr>
          <p:cNvPr id="5" name="Picture 4">
            <a:extLst>
              <a:ext uri="{FF2B5EF4-FFF2-40B4-BE49-F238E27FC236}">
                <a16:creationId xmlns:a16="http://schemas.microsoft.com/office/drawing/2014/main" id="{4AA93E07-5C6F-41BF-9820-C35903B4C88A}"/>
              </a:ext>
            </a:extLst>
          </p:cNvPr>
          <p:cNvPicPr>
            <a:picLocks noChangeAspect="1"/>
          </p:cNvPicPr>
          <p:nvPr/>
        </p:nvPicPr>
        <p:blipFill>
          <a:blip r:embed="rId3"/>
          <a:stretch>
            <a:fillRect/>
          </a:stretch>
        </p:blipFill>
        <p:spPr>
          <a:xfrm>
            <a:off x="2676752" y="763352"/>
            <a:ext cx="4392304" cy="4392304"/>
          </a:xfrm>
          <a:prstGeom prst="rect">
            <a:avLst/>
          </a:prstGeom>
        </p:spPr>
      </p:pic>
    </p:spTree>
    <p:extLst>
      <p:ext uri="{BB962C8B-B14F-4D97-AF65-F5344CB8AC3E}">
        <p14:creationId xmlns:p14="http://schemas.microsoft.com/office/powerpoint/2010/main" val="319110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Property of Mindfulness in Education (www.mindfulnessineducation.com)</a:t>
            </a:r>
            <a:endPar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pic>
        <p:nvPicPr>
          <p:cNvPr id="4" name="Picture 3"/>
          <p:cNvPicPr>
            <a:picLocks noChangeAspect="1"/>
          </p:cNvPicPr>
          <p:nvPr/>
        </p:nvPicPr>
        <p:blipFill>
          <a:blip r:embed="rId3"/>
          <a:stretch>
            <a:fillRect/>
          </a:stretch>
        </p:blipFill>
        <p:spPr>
          <a:xfrm>
            <a:off x="2076774" y="1845184"/>
            <a:ext cx="5761788" cy="3253758"/>
          </a:xfrm>
          <a:prstGeom prst="rect">
            <a:avLst/>
          </a:prstGeom>
        </p:spPr>
      </p:pic>
      <p:sp>
        <p:nvSpPr>
          <p:cNvPr id="5" name="TextBox 4"/>
          <p:cNvSpPr txBox="1"/>
          <p:nvPr/>
        </p:nvSpPr>
        <p:spPr>
          <a:xfrm>
            <a:off x="1844298" y="418454"/>
            <a:ext cx="540890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Century Gothic" panose="020B0502020202020204"/>
                <a:ea typeface="+mn-ea"/>
                <a:cs typeface="+mn-cs"/>
              </a:rPr>
              <a:t>PRACTICE</a:t>
            </a:r>
          </a:p>
        </p:txBody>
      </p:sp>
    </p:spTree>
    <p:extLst>
      <p:ext uri="{BB962C8B-B14F-4D97-AF65-F5344CB8AC3E}">
        <p14:creationId xmlns:p14="http://schemas.microsoft.com/office/powerpoint/2010/main" val="543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6788" y="401447"/>
            <a:ext cx="6870357" cy="584775"/>
          </a:xfrm>
          <a:prstGeom prst="rect">
            <a:avLst/>
          </a:prstGeom>
          <a:noFill/>
        </p:spPr>
        <p:txBody>
          <a:bodyPr wrap="square" rtlCol="0">
            <a:spAutoFit/>
          </a:bodyPr>
          <a:lstStyle/>
          <a:p>
            <a:pPr algn="ctr"/>
            <a:r>
              <a:rPr lang="en-GB" sz="3200" b="1" dirty="0">
                <a:solidFill>
                  <a:schemeClr val="accent1">
                    <a:lumMod val="60000"/>
                    <a:lumOff val="40000"/>
                  </a:schemeClr>
                </a:solidFill>
                <a:effectLst>
                  <a:outerShdw blurRad="38100" dist="38100" dir="2700000" algn="tl">
                    <a:srgbClr val="000000">
                      <a:alpha val="43137"/>
                    </a:srgbClr>
                  </a:outerShdw>
                </a:effectLst>
              </a:rPr>
              <a:t>NEUROPLASTICITY IN ACTION</a:t>
            </a:r>
          </a:p>
        </p:txBody>
      </p:sp>
      <p:sp>
        <p:nvSpPr>
          <p:cNvPr id="4" name="Footer Placeholder 3"/>
          <p:cNvSpPr>
            <a:spLocks noGrp="1"/>
          </p:cNvSpPr>
          <p:nvPr>
            <p:ph type="ftr" sz="quarter" idx="11"/>
          </p:nvPr>
        </p:nvSpPr>
        <p:spPr/>
        <p:txBody>
          <a:bodyPr/>
          <a:lstStyle/>
          <a:p>
            <a:pPr>
              <a:defRPr/>
            </a:pPr>
            <a:r>
              <a:rPr lang="en-GB"/>
              <a:t>Property of Mindfulness in Education (www.mindfulnessineducation.com)</a:t>
            </a:r>
            <a:endParaRPr lang="en-US"/>
          </a:p>
        </p:txBody>
      </p:sp>
      <p:pic>
        <p:nvPicPr>
          <p:cNvPr id="2" name="ELpfYCZa87g"/>
          <p:cNvPicPr>
            <a:picLocks noRot="1" noChangeAspect="1"/>
          </p:cNvPicPr>
          <p:nvPr>
            <a:videoFile r:link="rId1"/>
          </p:nvPr>
        </p:nvPicPr>
        <p:blipFill>
          <a:blip r:embed="rId4"/>
          <a:stretch>
            <a:fillRect/>
          </a:stretch>
        </p:blipFill>
        <p:spPr>
          <a:xfrm>
            <a:off x="1598477" y="1446899"/>
            <a:ext cx="7158065" cy="4132491"/>
          </a:xfrm>
          <a:prstGeom prst="rect">
            <a:avLst/>
          </a:prstGeom>
        </p:spPr>
      </p:pic>
    </p:spTree>
    <p:extLst>
      <p:ext uri="{BB962C8B-B14F-4D97-AF65-F5344CB8AC3E}">
        <p14:creationId xmlns:p14="http://schemas.microsoft.com/office/powerpoint/2010/main" val="228488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080" r="-1488"/>
          <a:stretch/>
        </p:blipFill>
        <p:spPr>
          <a:xfrm>
            <a:off x="1129745" y="1361884"/>
            <a:ext cx="8271133" cy="4550663"/>
          </a:xfrm>
          <a:prstGeom prst="rect">
            <a:avLst/>
          </a:prstGeom>
        </p:spPr>
      </p:pic>
      <p:sp>
        <p:nvSpPr>
          <p:cNvPr id="3" name="Footer Placeholder 2"/>
          <p:cNvSpPr>
            <a:spLocks noGrp="1"/>
          </p:cNvSpPr>
          <p:nvPr>
            <p:ph type="ftr" sz="quarter" idx="11"/>
          </p:nvPr>
        </p:nvSpPr>
        <p:spPr/>
        <p:txBody>
          <a:bodyPr/>
          <a:lstStyle/>
          <a:p>
            <a:pPr>
              <a:defRPr/>
            </a:pPr>
            <a:r>
              <a:rPr lang="en-GB"/>
              <a:t>Property of Mindfulness in Education (www.mindfulnessineducation.com)</a:t>
            </a:r>
            <a:endParaRPr lang="en-US"/>
          </a:p>
        </p:txBody>
      </p:sp>
    </p:spTree>
    <p:extLst>
      <p:ext uri="{BB962C8B-B14F-4D97-AF65-F5344CB8AC3E}">
        <p14:creationId xmlns:p14="http://schemas.microsoft.com/office/powerpoint/2010/main" val="30880361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2897</TotalTime>
  <Words>1540</Words>
  <Application>Microsoft Office PowerPoint</Application>
  <PresentationFormat>A4 Paper (210x297 mm)</PresentationFormat>
  <Paragraphs>80</Paragraphs>
  <Slides>16</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Bodoni MT</vt:lpstr>
      <vt:lpstr>Calibri</vt:lpstr>
      <vt:lpstr>Calisto MT</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APP FOR YOUR PHONE</vt:lpstr>
    </vt:vector>
  </TitlesOfParts>
  <Company>Human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 Practitioner and Trainer</dc:creator>
  <cp:lastModifiedBy>Helena Fone</cp:lastModifiedBy>
  <cp:revision>92</cp:revision>
  <cp:lastPrinted>2016-04-29T12:00:38Z</cp:lastPrinted>
  <dcterms:created xsi:type="dcterms:W3CDTF">2015-09-07T10:59:24Z</dcterms:created>
  <dcterms:modified xsi:type="dcterms:W3CDTF">2019-05-27T17:25:49Z</dcterms:modified>
</cp:coreProperties>
</file>